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84" r:id="rId2"/>
  </p:sldMasterIdLst>
  <p:handoutMasterIdLst>
    <p:handoutMasterId r:id="rId9"/>
  </p:handoutMasterIdLst>
  <p:sldIdLst>
    <p:sldId id="463" r:id="rId3"/>
    <p:sldId id="460" r:id="rId4"/>
    <p:sldId id="459" r:id="rId5"/>
    <p:sldId id="465" r:id="rId6"/>
    <p:sldId id="464" r:id="rId7"/>
    <p:sldId id="461" r:id="rId8"/>
  </p:sldIdLst>
  <p:sldSz cx="17610138" cy="9906000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600" u="sng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600" u="sng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600" u="sng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600" u="sng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600" u="sng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600" u="sng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600" u="sng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600" u="sng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600" u="sng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554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8000"/>
    <a:srgbClr val="33CC33"/>
    <a:srgbClr val="00CC00"/>
    <a:srgbClr val="FFECAF"/>
    <a:srgbClr val="CC00FF"/>
    <a:srgbClr val="CCCCFF"/>
    <a:srgbClr val="CCECFF"/>
    <a:srgbClr val="CCFFCC"/>
    <a:srgbClr val="99FF99"/>
    <a:srgbClr val="C9E5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875" autoAdjust="0"/>
    <p:restoredTop sz="94660" autoAdjust="0"/>
  </p:normalViewPr>
  <p:slideViewPr>
    <p:cSldViewPr>
      <p:cViewPr varScale="1">
        <p:scale>
          <a:sx n="61" d="100"/>
          <a:sy n="61" d="100"/>
        </p:scale>
        <p:origin x="858" y="78"/>
      </p:cViewPr>
      <p:guideLst>
        <p:guide orient="horz" pos="3120"/>
        <p:guide pos="554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-7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 u="none">
                <a:cs typeface="+mn-cs"/>
              </a:defRPr>
            </a:lvl1pPr>
          </a:lstStyle>
          <a:p>
            <a:pPr>
              <a:defRPr/>
            </a:pPr>
            <a:endParaRPr lang="en-AU" altLang="en-AU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 u="none">
                <a:cs typeface="+mn-cs"/>
              </a:defRPr>
            </a:lvl1pPr>
          </a:lstStyle>
          <a:p>
            <a:pPr>
              <a:defRPr/>
            </a:pPr>
            <a:endParaRPr lang="en-AU" altLang="en-AU"/>
          </a:p>
        </p:txBody>
      </p:sp>
      <p:sp>
        <p:nvSpPr>
          <p:cNvPr id="798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 u="none">
                <a:cs typeface="+mn-cs"/>
              </a:defRPr>
            </a:lvl1pPr>
          </a:lstStyle>
          <a:p>
            <a:pPr>
              <a:defRPr/>
            </a:pPr>
            <a:endParaRPr lang="en-AU" altLang="en-AU"/>
          </a:p>
        </p:txBody>
      </p:sp>
      <p:sp>
        <p:nvSpPr>
          <p:cNvPr id="798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 u="none">
                <a:cs typeface="+mn-cs"/>
              </a:defRPr>
            </a:lvl1pPr>
          </a:lstStyle>
          <a:p>
            <a:pPr>
              <a:defRPr/>
            </a:pPr>
            <a:fld id="{6F6D8A27-D439-4C4B-ACB0-ABB3EBB0B9F6}" type="slidenum">
              <a:rPr lang="en-AU" altLang="en-AU"/>
              <a:pPr>
                <a:defRPr/>
              </a:pPr>
              <a:t>‹#›</a:t>
            </a:fld>
            <a:endParaRPr lang="en-AU" altLang="en-AU"/>
          </a:p>
        </p:txBody>
      </p:sp>
    </p:spTree>
    <p:extLst>
      <p:ext uri="{BB962C8B-B14F-4D97-AF65-F5344CB8AC3E}">
        <p14:creationId xmlns:p14="http://schemas.microsoft.com/office/powerpoint/2010/main" val="17392824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/>
        </p:nvSpPr>
        <p:spPr bwMode="auto">
          <a:xfrm>
            <a:off x="684840" y="440267"/>
            <a:ext cx="16292436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242667" anchor="ctr"/>
          <a:lstStyle/>
          <a:p>
            <a:pPr eaLnBrk="0" hangingPunct="0"/>
            <a:endParaRPr lang="en-US" sz="5393" b="1" u="none">
              <a:latin typeface="Arial Narrow" pitchFamily="34" charset="0"/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/>
        </p:nvSpPr>
        <p:spPr bwMode="auto">
          <a:xfrm>
            <a:off x="684838" y="1430869"/>
            <a:ext cx="16289378" cy="803486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tIns="159467"/>
          <a:lstStyle/>
          <a:p>
            <a:pPr marL="660391" indent="-660391" eaLnBrk="0" hangingPunct="0">
              <a:spcBef>
                <a:spcPct val="5000"/>
              </a:spcBef>
              <a:buClr>
                <a:srgbClr val="FF0000"/>
              </a:buClr>
              <a:buFont typeface="Symbol" pitchFamily="18" charset="2"/>
              <a:buChar char="·"/>
            </a:pPr>
            <a:endParaRPr lang="en-US" sz="5393" u="none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86659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049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904936" y="440270"/>
            <a:ext cx="4072346" cy="902546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4844" y="440270"/>
            <a:ext cx="11926590" cy="90254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574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/>
        </p:nvSpPr>
        <p:spPr bwMode="auto">
          <a:xfrm>
            <a:off x="684838" y="440267"/>
            <a:ext cx="16292436" cy="990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182006" anchor="ctr"/>
          <a:lstStyle/>
          <a:p>
            <a:pPr eaLnBrk="0" hangingPunct="0"/>
            <a:endParaRPr lang="en-US" sz="4045" b="1" u="none">
              <a:latin typeface="Arial Narrow" pitchFamily="34" charset="0"/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/>
        </p:nvSpPr>
        <p:spPr bwMode="auto">
          <a:xfrm>
            <a:off x="684838" y="1430873"/>
            <a:ext cx="16289378" cy="803486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tIns="119604"/>
          <a:lstStyle/>
          <a:p>
            <a:pPr marL="495221" indent="-495221" eaLnBrk="0" hangingPunct="0">
              <a:spcBef>
                <a:spcPct val="5000"/>
              </a:spcBef>
              <a:buClr>
                <a:srgbClr val="FF0000"/>
              </a:buClr>
              <a:buFont typeface="Symbol" pitchFamily="18" charset="2"/>
              <a:buChar char="·"/>
            </a:pPr>
            <a:endParaRPr lang="en-US" sz="4045" u="none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32436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399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66663" indent="-266663">
              <a:lnSpc>
                <a:spcPct val="110000"/>
              </a:lnSpc>
              <a:buClr>
                <a:srgbClr val="0000FF"/>
              </a:buClr>
              <a:defRPr sz="2251"/>
            </a:lvl1pPr>
            <a:lvl2pPr marL="542847" indent="-276185">
              <a:lnSpc>
                <a:spcPct val="110000"/>
              </a:lnSpc>
              <a:buClr>
                <a:srgbClr val="FF33CC"/>
              </a:buClr>
              <a:defRPr sz="2100"/>
            </a:lvl2pPr>
            <a:lvl3pPr marL="742844" indent="-184521">
              <a:lnSpc>
                <a:spcPct val="110000"/>
              </a:lnSpc>
              <a:defRPr sz="1950"/>
            </a:lvl3pPr>
            <a:lvl4pPr>
              <a:lnSpc>
                <a:spcPct val="110000"/>
              </a:lnSpc>
              <a:defRPr sz="1800"/>
            </a:lvl4pPr>
            <a:lvl5pPr>
              <a:lnSpc>
                <a:spcPct val="110000"/>
              </a:lnSpc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2034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1081" y="6365529"/>
            <a:ext cx="14968617" cy="1967441"/>
          </a:xfrm>
        </p:spPr>
        <p:txBody>
          <a:bodyPr anchor="t"/>
          <a:lstStyle>
            <a:lvl1pPr algn="l">
              <a:defRPr sz="5778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081" y="4198592"/>
            <a:ext cx="14968617" cy="2166936"/>
          </a:xfrm>
        </p:spPr>
        <p:txBody>
          <a:bodyPr anchor="b"/>
          <a:lstStyle>
            <a:lvl1pPr marL="0" indent="0">
              <a:buNone/>
              <a:defRPr sz="2889"/>
            </a:lvl1pPr>
            <a:lvl2pPr marL="660296" indent="0">
              <a:buNone/>
              <a:defRPr sz="2600"/>
            </a:lvl2pPr>
            <a:lvl3pPr marL="1320592" indent="0">
              <a:buNone/>
              <a:defRPr sz="2311"/>
            </a:lvl3pPr>
            <a:lvl4pPr marL="1980884" indent="0">
              <a:buNone/>
              <a:defRPr sz="2022"/>
            </a:lvl4pPr>
            <a:lvl5pPr marL="2641181" indent="0">
              <a:buNone/>
              <a:defRPr sz="2022"/>
            </a:lvl5pPr>
            <a:lvl6pPr marL="3301476" indent="0">
              <a:buNone/>
              <a:defRPr sz="2022"/>
            </a:lvl6pPr>
            <a:lvl7pPr marL="3961772" indent="0">
              <a:buNone/>
              <a:defRPr sz="2022"/>
            </a:lvl7pPr>
            <a:lvl8pPr marL="4622065" indent="0">
              <a:buNone/>
              <a:defRPr sz="2022"/>
            </a:lvl8pPr>
            <a:lvl9pPr marL="5282360" indent="0">
              <a:buNone/>
              <a:defRPr sz="202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99276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844" y="1430873"/>
            <a:ext cx="7997937" cy="8034867"/>
          </a:xfrm>
        </p:spPr>
        <p:txBody>
          <a:bodyPr/>
          <a:lstStyle>
            <a:lvl1pPr>
              <a:defRPr sz="4045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6285" y="1430873"/>
            <a:ext cx="7997937" cy="8034867"/>
          </a:xfrm>
        </p:spPr>
        <p:txBody>
          <a:bodyPr/>
          <a:lstStyle>
            <a:lvl1pPr>
              <a:defRPr sz="4045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6295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0507" y="396698"/>
            <a:ext cx="15849124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513" y="2217386"/>
            <a:ext cx="7780869" cy="924102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296" indent="0">
              <a:buNone/>
              <a:defRPr sz="2889" b="1"/>
            </a:lvl2pPr>
            <a:lvl3pPr marL="1320592" indent="0">
              <a:buNone/>
              <a:defRPr sz="2600" b="1"/>
            </a:lvl3pPr>
            <a:lvl4pPr marL="1980884" indent="0">
              <a:buNone/>
              <a:defRPr sz="2311" b="1"/>
            </a:lvl4pPr>
            <a:lvl5pPr marL="2641181" indent="0">
              <a:buNone/>
              <a:defRPr sz="2311" b="1"/>
            </a:lvl5pPr>
            <a:lvl6pPr marL="3301476" indent="0">
              <a:buNone/>
              <a:defRPr sz="2311" b="1"/>
            </a:lvl6pPr>
            <a:lvl7pPr marL="3961772" indent="0">
              <a:buNone/>
              <a:defRPr sz="2311" b="1"/>
            </a:lvl7pPr>
            <a:lvl8pPr marL="4622065" indent="0">
              <a:buNone/>
              <a:defRPr sz="2311" b="1"/>
            </a:lvl8pPr>
            <a:lvl9pPr marL="5282360" indent="0">
              <a:buNone/>
              <a:defRPr sz="2311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0513" y="3141486"/>
            <a:ext cx="7780869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945709" y="2217386"/>
            <a:ext cx="7783928" cy="924102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296" indent="0">
              <a:buNone/>
              <a:defRPr sz="2889" b="1"/>
            </a:lvl2pPr>
            <a:lvl3pPr marL="1320592" indent="0">
              <a:buNone/>
              <a:defRPr sz="2600" b="1"/>
            </a:lvl3pPr>
            <a:lvl4pPr marL="1980884" indent="0">
              <a:buNone/>
              <a:defRPr sz="2311" b="1"/>
            </a:lvl4pPr>
            <a:lvl5pPr marL="2641181" indent="0">
              <a:buNone/>
              <a:defRPr sz="2311" b="1"/>
            </a:lvl5pPr>
            <a:lvl6pPr marL="3301476" indent="0">
              <a:buNone/>
              <a:defRPr sz="2311" b="1"/>
            </a:lvl6pPr>
            <a:lvl7pPr marL="3961772" indent="0">
              <a:buNone/>
              <a:defRPr sz="2311" b="1"/>
            </a:lvl7pPr>
            <a:lvl8pPr marL="4622065" indent="0">
              <a:buNone/>
              <a:defRPr sz="2311" b="1"/>
            </a:lvl8pPr>
            <a:lvl9pPr marL="5282360" indent="0">
              <a:buNone/>
              <a:defRPr sz="2311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945709" y="3141486"/>
            <a:ext cx="7783928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4280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0455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48309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0518" y="394406"/>
            <a:ext cx="5793614" cy="1678518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5086" y="394420"/>
            <a:ext cx="9844554" cy="8454497"/>
          </a:xfrm>
        </p:spPr>
        <p:txBody>
          <a:bodyPr/>
          <a:lstStyle>
            <a:lvl1pPr>
              <a:defRPr sz="4622"/>
            </a:lvl1pPr>
            <a:lvl2pPr>
              <a:defRPr sz="4045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0518" y="2072934"/>
            <a:ext cx="5793614" cy="6775979"/>
          </a:xfrm>
        </p:spPr>
        <p:txBody>
          <a:bodyPr/>
          <a:lstStyle>
            <a:lvl1pPr marL="0" indent="0">
              <a:buNone/>
              <a:defRPr sz="2022"/>
            </a:lvl1pPr>
            <a:lvl2pPr marL="660296" indent="0">
              <a:buNone/>
              <a:defRPr sz="1733"/>
            </a:lvl2pPr>
            <a:lvl3pPr marL="1320592" indent="0">
              <a:buNone/>
              <a:defRPr sz="1445"/>
            </a:lvl3pPr>
            <a:lvl4pPr marL="1980884" indent="0">
              <a:buNone/>
              <a:defRPr sz="1300"/>
            </a:lvl4pPr>
            <a:lvl5pPr marL="2641181" indent="0">
              <a:buNone/>
              <a:defRPr sz="1300"/>
            </a:lvl5pPr>
            <a:lvl6pPr marL="3301476" indent="0">
              <a:buNone/>
              <a:defRPr sz="1300"/>
            </a:lvl6pPr>
            <a:lvl7pPr marL="3961772" indent="0">
              <a:buNone/>
              <a:defRPr sz="1300"/>
            </a:lvl7pPr>
            <a:lvl8pPr marL="4622065" indent="0">
              <a:buNone/>
              <a:defRPr sz="1300"/>
            </a:lvl8pPr>
            <a:lvl9pPr marL="528236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98559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5600" indent="-355600">
              <a:lnSpc>
                <a:spcPct val="110000"/>
              </a:lnSpc>
              <a:buClr>
                <a:srgbClr val="0000FF"/>
              </a:buClr>
              <a:defRPr sz="3000"/>
            </a:lvl1pPr>
            <a:lvl2pPr marL="723900" indent="-368300">
              <a:lnSpc>
                <a:spcPct val="110000"/>
              </a:lnSpc>
              <a:buClr>
                <a:srgbClr val="FF33CC"/>
              </a:buClr>
              <a:defRPr sz="2800"/>
            </a:lvl2pPr>
            <a:lvl3pPr marL="990600" indent="-246063">
              <a:lnSpc>
                <a:spcPct val="110000"/>
              </a:lnSpc>
              <a:defRPr sz="2600"/>
            </a:lvl3pPr>
            <a:lvl4pPr>
              <a:lnSpc>
                <a:spcPct val="110000"/>
              </a:lnSpc>
              <a:defRPr sz="2400"/>
            </a:lvl4pPr>
            <a:lvl5pPr>
              <a:lnSpc>
                <a:spcPct val="110000"/>
              </a:lnSpc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966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1711" y="6934203"/>
            <a:ext cx="10566083" cy="818623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51711" y="885119"/>
            <a:ext cx="10566083" cy="5943600"/>
          </a:xfrm>
        </p:spPr>
        <p:txBody>
          <a:bodyPr/>
          <a:lstStyle>
            <a:lvl1pPr marL="0" indent="0">
              <a:buNone/>
              <a:defRPr sz="4622"/>
            </a:lvl1pPr>
            <a:lvl2pPr marL="660296" indent="0">
              <a:buNone/>
              <a:defRPr sz="4045"/>
            </a:lvl2pPr>
            <a:lvl3pPr marL="1320592" indent="0">
              <a:buNone/>
              <a:defRPr sz="3467"/>
            </a:lvl3pPr>
            <a:lvl4pPr marL="1980884" indent="0">
              <a:buNone/>
              <a:defRPr sz="2889"/>
            </a:lvl4pPr>
            <a:lvl5pPr marL="2641181" indent="0">
              <a:buNone/>
              <a:defRPr sz="2889"/>
            </a:lvl5pPr>
            <a:lvl6pPr marL="3301476" indent="0">
              <a:buNone/>
              <a:defRPr sz="2889"/>
            </a:lvl6pPr>
            <a:lvl7pPr marL="3961772" indent="0">
              <a:buNone/>
              <a:defRPr sz="2889"/>
            </a:lvl7pPr>
            <a:lvl8pPr marL="4622065" indent="0">
              <a:buNone/>
              <a:defRPr sz="2889"/>
            </a:lvl8pPr>
            <a:lvl9pPr marL="5282360" indent="0">
              <a:buNone/>
              <a:defRPr sz="2889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51711" y="7752826"/>
            <a:ext cx="10566083" cy="1162577"/>
          </a:xfrm>
        </p:spPr>
        <p:txBody>
          <a:bodyPr/>
          <a:lstStyle>
            <a:lvl1pPr marL="0" indent="0">
              <a:buNone/>
              <a:defRPr sz="2022"/>
            </a:lvl1pPr>
            <a:lvl2pPr marL="660296" indent="0">
              <a:buNone/>
              <a:defRPr sz="1733"/>
            </a:lvl2pPr>
            <a:lvl3pPr marL="1320592" indent="0">
              <a:buNone/>
              <a:defRPr sz="1445"/>
            </a:lvl3pPr>
            <a:lvl4pPr marL="1980884" indent="0">
              <a:buNone/>
              <a:defRPr sz="1300"/>
            </a:lvl4pPr>
            <a:lvl5pPr marL="2641181" indent="0">
              <a:buNone/>
              <a:defRPr sz="1300"/>
            </a:lvl5pPr>
            <a:lvl6pPr marL="3301476" indent="0">
              <a:buNone/>
              <a:defRPr sz="1300"/>
            </a:lvl6pPr>
            <a:lvl7pPr marL="3961772" indent="0">
              <a:buNone/>
              <a:defRPr sz="1300"/>
            </a:lvl7pPr>
            <a:lvl8pPr marL="4622065" indent="0">
              <a:buNone/>
              <a:defRPr sz="1300"/>
            </a:lvl8pPr>
            <a:lvl9pPr marL="528236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517003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74668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904941" y="440270"/>
            <a:ext cx="4072346" cy="902546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4846" y="440270"/>
            <a:ext cx="11926589" cy="90254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951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1080" y="6365526"/>
            <a:ext cx="14968617" cy="1967442"/>
          </a:xfrm>
        </p:spPr>
        <p:txBody>
          <a:bodyPr anchor="t"/>
          <a:lstStyle>
            <a:lvl1pPr algn="l">
              <a:defRPr sz="7704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080" y="4198591"/>
            <a:ext cx="14968617" cy="2166937"/>
          </a:xfrm>
        </p:spPr>
        <p:txBody>
          <a:bodyPr anchor="b"/>
          <a:lstStyle>
            <a:lvl1pPr marL="0" indent="0">
              <a:buNone/>
              <a:defRPr sz="3852"/>
            </a:lvl1pPr>
            <a:lvl2pPr marL="880521" indent="0">
              <a:buNone/>
              <a:defRPr sz="3467"/>
            </a:lvl2pPr>
            <a:lvl3pPr marL="1761043" indent="0">
              <a:buNone/>
              <a:defRPr sz="3081"/>
            </a:lvl3pPr>
            <a:lvl4pPr marL="2641564" indent="0">
              <a:buNone/>
              <a:defRPr sz="2696"/>
            </a:lvl4pPr>
            <a:lvl5pPr marL="3522086" indent="0">
              <a:buNone/>
              <a:defRPr sz="2696"/>
            </a:lvl5pPr>
            <a:lvl6pPr marL="4402607" indent="0">
              <a:buNone/>
              <a:defRPr sz="2696"/>
            </a:lvl6pPr>
            <a:lvl7pPr marL="5283129" indent="0">
              <a:buNone/>
              <a:defRPr sz="2696"/>
            </a:lvl7pPr>
            <a:lvl8pPr marL="6163650" indent="0">
              <a:buNone/>
              <a:defRPr sz="2696"/>
            </a:lvl8pPr>
            <a:lvl9pPr marL="7044172" indent="0">
              <a:buNone/>
              <a:defRPr sz="2696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38318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843" y="1430869"/>
            <a:ext cx="7997937" cy="8034867"/>
          </a:xfrm>
        </p:spPr>
        <p:txBody>
          <a:bodyPr/>
          <a:lstStyle>
            <a:lvl1pPr>
              <a:defRPr sz="5393"/>
            </a:lvl1pPr>
            <a:lvl2pPr>
              <a:defRPr sz="4622"/>
            </a:lvl2pPr>
            <a:lvl3pPr>
              <a:defRPr sz="3852"/>
            </a:lvl3pPr>
            <a:lvl4pPr>
              <a:defRPr sz="3467"/>
            </a:lvl4pPr>
            <a:lvl5pPr>
              <a:defRPr sz="3467"/>
            </a:lvl5pPr>
            <a:lvl6pPr>
              <a:defRPr sz="3467"/>
            </a:lvl6pPr>
            <a:lvl7pPr>
              <a:defRPr sz="3467"/>
            </a:lvl7pPr>
            <a:lvl8pPr>
              <a:defRPr sz="3467"/>
            </a:lvl8pPr>
            <a:lvl9pPr>
              <a:defRPr sz="34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6283" y="1430869"/>
            <a:ext cx="7997937" cy="8034867"/>
          </a:xfrm>
        </p:spPr>
        <p:txBody>
          <a:bodyPr/>
          <a:lstStyle>
            <a:lvl1pPr>
              <a:defRPr sz="5393"/>
            </a:lvl1pPr>
            <a:lvl2pPr>
              <a:defRPr sz="4622"/>
            </a:lvl2pPr>
            <a:lvl3pPr>
              <a:defRPr sz="3852"/>
            </a:lvl3pPr>
            <a:lvl4pPr>
              <a:defRPr sz="3467"/>
            </a:lvl4pPr>
            <a:lvl5pPr>
              <a:defRPr sz="3467"/>
            </a:lvl5pPr>
            <a:lvl6pPr>
              <a:defRPr sz="3467"/>
            </a:lvl6pPr>
            <a:lvl7pPr>
              <a:defRPr sz="3467"/>
            </a:lvl7pPr>
            <a:lvl8pPr>
              <a:defRPr sz="3467"/>
            </a:lvl8pPr>
            <a:lvl9pPr>
              <a:defRPr sz="34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895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0507" y="396699"/>
            <a:ext cx="15849124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512" y="2217387"/>
            <a:ext cx="7780869" cy="924101"/>
          </a:xfrm>
        </p:spPr>
        <p:txBody>
          <a:bodyPr anchor="b"/>
          <a:lstStyle>
            <a:lvl1pPr marL="0" indent="0">
              <a:buNone/>
              <a:defRPr sz="4622" b="1"/>
            </a:lvl1pPr>
            <a:lvl2pPr marL="880521" indent="0">
              <a:buNone/>
              <a:defRPr sz="3852" b="1"/>
            </a:lvl2pPr>
            <a:lvl3pPr marL="1761043" indent="0">
              <a:buNone/>
              <a:defRPr sz="3467" b="1"/>
            </a:lvl3pPr>
            <a:lvl4pPr marL="2641564" indent="0">
              <a:buNone/>
              <a:defRPr sz="3081" b="1"/>
            </a:lvl4pPr>
            <a:lvl5pPr marL="3522086" indent="0">
              <a:buNone/>
              <a:defRPr sz="3081" b="1"/>
            </a:lvl5pPr>
            <a:lvl6pPr marL="4402607" indent="0">
              <a:buNone/>
              <a:defRPr sz="3081" b="1"/>
            </a:lvl6pPr>
            <a:lvl7pPr marL="5283129" indent="0">
              <a:buNone/>
              <a:defRPr sz="3081" b="1"/>
            </a:lvl7pPr>
            <a:lvl8pPr marL="6163650" indent="0">
              <a:buNone/>
              <a:defRPr sz="3081" b="1"/>
            </a:lvl8pPr>
            <a:lvl9pPr marL="7044172" indent="0">
              <a:buNone/>
              <a:defRPr sz="3081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0512" y="3141486"/>
            <a:ext cx="7780869" cy="5707416"/>
          </a:xfrm>
        </p:spPr>
        <p:txBody>
          <a:bodyPr/>
          <a:lstStyle>
            <a:lvl1pPr>
              <a:defRPr sz="4622"/>
            </a:lvl1pPr>
            <a:lvl2pPr>
              <a:defRPr sz="3852"/>
            </a:lvl2pPr>
            <a:lvl3pPr>
              <a:defRPr sz="3467"/>
            </a:lvl3pPr>
            <a:lvl4pPr>
              <a:defRPr sz="3081"/>
            </a:lvl4pPr>
            <a:lvl5pPr>
              <a:defRPr sz="3081"/>
            </a:lvl5pPr>
            <a:lvl6pPr>
              <a:defRPr sz="3081"/>
            </a:lvl6pPr>
            <a:lvl7pPr>
              <a:defRPr sz="3081"/>
            </a:lvl7pPr>
            <a:lvl8pPr>
              <a:defRPr sz="3081"/>
            </a:lvl8pPr>
            <a:lvl9pPr>
              <a:defRPr sz="308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945709" y="2217387"/>
            <a:ext cx="7783928" cy="924101"/>
          </a:xfrm>
        </p:spPr>
        <p:txBody>
          <a:bodyPr anchor="b"/>
          <a:lstStyle>
            <a:lvl1pPr marL="0" indent="0">
              <a:buNone/>
              <a:defRPr sz="4622" b="1"/>
            </a:lvl1pPr>
            <a:lvl2pPr marL="880521" indent="0">
              <a:buNone/>
              <a:defRPr sz="3852" b="1"/>
            </a:lvl2pPr>
            <a:lvl3pPr marL="1761043" indent="0">
              <a:buNone/>
              <a:defRPr sz="3467" b="1"/>
            </a:lvl3pPr>
            <a:lvl4pPr marL="2641564" indent="0">
              <a:buNone/>
              <a:defRPr sz="3081" b="1"/>
            </a:lvl4pPr>
            <a:lvl5pPr marL="3522086" indent="0">
              <a:buNone/>
              <a:defRPr sz="3081" b="1"/>
            </a:lvl5pPr>
            <a:lvl6pPr marL="4402607" indent="0">
              <a:buNone/>
              <a:defRPr sz="3081" b="1"/>
            </a:lvl6pPr>
            <a:lvl7pPr marL="5283129" indent="0">
              <a:buNone/>
              <a:defRPr sz="3081" b="1"/>
            </a:lvl7pPr>
            <a:lvl8pPr marL="6163650" indent="0">
              <a:buNone/>
              <a:defRPr sz="3081" b="1"/>
            </a:lvl8pPr>
            <a:lvl9pPr marL="7044172" indent="0">
              <a:buNone/>
              <a:defRPr sz="3081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945709" y="3141486"/>
            <a:ext cx="7783928" cy="5707416"/>
          </a:xfrm>
        </p:spPr>
        <p:txBody>
          <a:bodyPr/>
          <a:lstStyle>
            <a:lvl1pPr>
              <a:defRPr sz="4622"/>
            </a:lvl1pPr>
            <a:lvl2pPr>
              <a:defRPr sz="3852"/>
            </a:lvl2pPr>
            <a:lvl3pPr>
              <a:defRPr sz="3467"/>
            </a:lvl3pPr>
            <a:lvl4pPr>
              <a:defRPr sz="3081"/>
            </a:lvl4pPr>
            <a:lvl5pPr>
              <a:defRPr sz="3081"/>
            </a:lvl5pPr>
            <a:lvl6pPr>
              <a:defRPr sz="3081"/>
            </a:lvl6pPr>
            <a:lvl7pPr>
              <a:defRPr sz="3081"/>
            </a:lvl7pPr>
            <a:lvl8pPr>
              <a:defRPr sz="3081"/>
            </a:lvl8pPr>
            <a:lvl9pPr>
              <a:defRPr sz="308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463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638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37761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0512" y="394407"/>
            <a:ext cx="5793614" cy="1678517"/>
          </a:xfrm>
        </p:spPr>
        <p:txBody>
          <a:bodyPr anchor="b"/>
          <a:lstStyle>
            <a:lvl1pPr algn="l">
              <a:defRPr sz="3852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85079" y="394412"/>
            <a:ext cx="9844555" cy="8454497"/>
          </a:xfrm>
        </p:spPr>
        <p:txBody>
          <a:bodyPr/>
          <a:lstStyle>
            <a:lvl1pPr>
              <a:defRPr sz="6163"/>
            </a:lvl1pPr>
            <a:lvl2pPr>
              <a:defRPr sz="5393"/>
            </a:lvl2pPr>
            <a:lvl3pPr>
              <a:defRPr sz="4622"/>
            </a:lvl3pPr>
            <a:lvl4pPr>
              <a:defRPr sz="3852"/>
            </a:lvl4pPr>
            <a:lvl5pPr>
              <a:defRPr sz="3852"/>
            </a:lvl5pPr>
            <a:lvl6pPr>
              <a:defRPr sz="3852"/>
            </a:lvl6pPr>
            <a:lvl7pPr>
              <a:defRPr sz="3852"/>
            </a:lvl7pPr>
            <a:lvl8pPr>
              <a:defRPr sz="3852"/>
            </a:lvl8pPr>
            <a:lvl9pPr>
              <a:defRPr sz="385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0512" y="2072926"/>
            <a:ext cx="5793614" cy="6775980"/>
          </a:xfrm>
        </p:spPr>
        <p:txBody>
          <a:bodyPr/>
          <a:lstStyle>
            <a:lvl1pPr marL="0" indent="0">
              <a:buNone/>
              <a:defRPr sz="2696"/>
            </a:lvl1pPr>
            <a:lvl2pPr marL="880521" indent="0">
              <a:buNone/>
              <a:defRPr sz="2311"/>
            </a:lvl2pPr>
            <a:lvl3pPr marL="1761043" indent="0">
              <a:buNone/>
              <a:defRPr sz="1926"/>
            </a:lvl3pPr>
            <a:lvl4pPr marL="2641564" indent="0">
              <a:buNone/>
              <a:defRPr sz="1733"/>
            </a:lvl4pPr>
            <a:lvl5pPr marL="3522086" indent="0">
              <a:buNone/>
              <a:defRPr sz="1733"/>
            </a:lvl5pPr>
            <a:lvl6pPr marL="4402607" indent="0">
              <a:buNone/>
              <a:defRPr sz="1733"/>
            </a:lvl6pPr>
            <a:lvl7pPr marL="5283129" indent="0">
              <a:buNone/>
              <a:defRPr sz="1733"/>
            </a:lvl7pPr>
            <a:lvl8pPr marL="6163650" indent="0">
              <a:buNone/>
              <a:defRPr sz="1733"/>
            </a:lvl8pPr>
            <a:lvl9pPr marL="7044172" indent="0">
              <a:buNone/>
              <a:defRPr sz="173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536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1710" y="6934200"/>
            <a:ext cx="10566083" cy="818622"/>
          </a:xfrm>
        </p:spPr>
        <p:txBody>
          <a:bodyPr anchor="b"/>
          <a:lstStyle>
            <a:lvl1pPr algn="l">
              <a:defRPr sz="3852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51710" y="885119"/>
            <a:ext cx="10566083" cy="5943600"/>
          </a:xfrm>
        </p:spPr>
        <p:txBody>
          <a:bodyPr/>
          <a:lstStyle>
            <a:lvl1pPr marL="0" indent="0">
              <a:buNone/>
              <a:defRPr sz="6163"/>
            </a:lvl1pPr>
            <a:lvl2pPr marL="880521" indent="0">
              <a:buNone/>
              <a:defRPr sz="5393"/>
            </a:lvl2pPr>
            <a:lvl3pPr marL="1761043" indent="0">
              <a:buNone/>
              <a:defRPr sz="4622"/>
            </a:lvl3pPr>
            <a:lvl4pPr marL="2641564" indent="0">
              <a:buNone/>
              <a:defRPr sz="3852"/>
            </a:lvl4pPr>
            <a:lvl5pPr marL="3522086" indent="0">
              <a:buNone/>
              <a:defRPr sz="3852"/>
            </a:lvl5pPr>
            <a:lvl6pPr marL="4402607" indent="0">
              <a:buNone/>
              <a:defRPr sz="3852"/>
            </a:lvl6pPr>
            <a:lvl7pPr marL="5283129" indent="0">
              <a:buNone/>
              <a:defRPr sz="3852"/>
            </a:lvl7pPr>
            <a:lvl8pPr marL="6163650" indent="0">
              <a:buNone/>
              <a:defRPr sz="3852"/>
            </a:lvl8pPr>
            <a:lvl9pPr marL="7044172" indent="0">
              <a:buNone/>
              <a:defRPr sz="3852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51710" y="7752822"/>
            <a:ext cx="10566083" cy="1162578"/>
          </a:xfrm>
        </p:spPr>
        <p:txBody>
          <a:bodyPr/>
          <a:lstStyle>
            <a:lvl1pPr marL="0" indent="0">
              <a:buNone/>
              <a:defRPr sz="2696"/>
            </a:lvl1pPr>
            <a:lvl2pPr marL="880521" indent="0">
              <a:buNone/>
              <a:defRPr sz="2311"/>
            </a:lvl2pPr>
            <a:lvl3pPr marL="1761043" indent="0">
              <a:buNone/>
              <a:defRPr sz="1926"/>
            </a:lvl3pPr>
            <a:lvl4pPr marL="2641564" indent="0">
              <a:buNone/>
              <a:defRPr sz="1733"/>
            </a:lvl4pPr>
            <a:lvl5pPr marL="3522086" indent="0">
              <a:buNone/>
              <a:defRPr sz="1733"/>
            </a:lvl5pPr>
            <a:lvl6pPr marL="4402607" indent="0">
              <a:buNone/>
              <a:defRPr sz="1733"/>
            </a:lvl6pPr>
            <a:lvl7pPr marL="5283129" indent="0">
              <a:buNone/>
              <a:defRPr sz="1733"/>
            </a:lvl7pPr>
            <a:lvl8pPr marL="6163650" indent="0">
              <a:buNone/>
              <a:defRPr sz="1733"/>
            </a:lvl8pPr>
            <a:lvl9pPr marL="7044172" indent="0">
              <a:buNone/>
              <a:defRPr sz="173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21663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838" y="1430869"/>
            <a:ext cx="16289378" cy="803486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8280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7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684840" y="440267"/>
            <a:ext cx="16292436" cy="9906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126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build="p" bldLvl="3" autoUpdateAnimBg="0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5393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393" b="1"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393" b="1"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393" b="1"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393" b="1">
          <a:solidFill>
            <a:schemeClr val="tx1"/>
          </a:solidFill>
          <a:latin typeface="Arial Narrow" pitchFamily="34" charset="0"/>
        </a:defRPr>
      </a:lvl5pPr>
      <a:lvl6pPr marL="880521" algn="l" rtl="0" eaLnBrk="0" fontAlgn="base" hangingPunct="0">
        <a:spcBef>
          <a:spcPct val="0"/>
        </a:spcBef>
        <a:spcAft>
          <a:spcPct val="0"/>
        </a:spcAft>
        <a:defRPr sz="5393" b="1">
          <a:solidFill>
            <a:schemeClr val="tx1"/>
          </a:solidFill>
          <a:latin typeface="Arial Narrow" pitchFamily="34" charset="0"/>
        </a:defRPr>
      </a:lvl6pPr>
      <a:lvl7pPr marL="1761043" algn="l" rtl="0" eaLnBrk="0" fontAlgn="base" hangingPunct="0">
        <a:spcBef>
          <a:spcPct val="0"/>
        </a:spcBef>
        <a:spcAft>
          <a:spcPct val="0"/>
        </a:spcAft>
        <a:defRPr sz="5393" b="1">
          <a:solidFill>
            <a:schemeClr val="tx1"/>
          </a:solidFill>
          <a:latin typeface="Arial Narrow" pitchFamily="34" charset="0"/>
        </a:defRPr>
      </a:lvl7pPr>
      <a:lvl8pPr marL="2641564" algn="l" rtl="0" eaLnBrk="0" fontAlgn="base" hangingPunct="0">
        <a:spcBef>
          <a:spcPct val="0"/>
        </a:spcBef>
        <a:spcAft>
          <a:spcPct val="0"/>
        </a:spcAft>
        <a:defRPr sz="5393" b="1">
          <a:solidFill>
            <a:schemeClr val="tx1"/>
          </a:solidFill>
          <a:latin typeface="Arial Narrow" pitchFamily="34" charset="0"/>
        </a:defRPr>
      </a:lvl8pPr>
      <a:lvl9pPr marL="3522086" algn="l" rtl="0" eaLnBrk="0" fontAlgn="base" hangingPunct="0">
        <a:spcBef>
          <a:spcPct val="0"/>
        </a:spcBef>
        <a:spcAft>
          <a:spcPct val="0"/>
        </a:spcAft>
        <a:defRPr sz="5393" b="1">
          <a:solidFill>
            <a:schemeClr val="tx1"/>
          </a:solidFill>
          <a:latin typeface="Arial Narrow" pitchFamily="34" charset="0"/>
        </a:defRPr>
      </a:lvl9pPr>
    </p:titleStyle>
    <p:bodyStyle>
      <a:lvl1pPr marL="660391" indent="-660391" algn="l" rtl="0" eaLnBrk="0" fontAlgn="base" hangingPunct="0">
        <a:spcBef>
          <a:spcPct val="5000"/>
        </a:spcBef>
        <a:spcAft>
          <a:spcPct val="0"/>
        </a:spcAft>
        <a:buClr>
          <a:srgbClr val="FF0000"/>
        </a:buClr>
        <a:buFont typeface="Symbol" pitchFamily="18" charset="2"/>
        <a:buChar char="·"/>
        <a:defRPr sz="5393">
          <a:solidFill>
            <a:schemeClr val="tx1"/>
          </a:solidFill>
          <a:latin typeface="+mn-lt"/>
          <a:ea typeface="+mn-ea"/>
          <a:cs typeface="+mn-cs"/>
        </a:defRPr>
      </a:lvl1pPr>
      <a:lvl2pPr marL="1271864" indent="-608417" algn="l" rtl="0" eaLnBrk="0" fontAlgn="base" hangingPunct="0">
        <a:spcBef>
          <a:spcPct val="5000"/>
        </a:spcBef>
        <a:spcAft>
          <a:spcPct val="0"/>
        </a:spcAft>
        <a:buClr>
          <a:srgbClr val="0066FF"/>
        </a:buClr>
        <a:buFont typeface="Symbol" pitchFamily="18" charset="2"/>
        <a:buChar char="·"/>
        <a:defRPr sz="5007">
          <a:solidFill>
            <a:schemeClr val="tx1"/>
          </a:solidFill>
          <a:latin typeface="+mn-lt"/>
        </a:defRPr>
      </a:lvl2pPr>
      <a:lvl3pPr marL="1834420" indent="-513638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lr>
          <a:srgbClr val="33CC33"/>
        </a:buClr>
        <a:buChar char="•"/>
        <a:defRPr sz="4815">
          <a:solidFill>
            <a:schemeClr val="tx1"/>
          </a:solidFill>
          <a:latin typeface="+mn-lt"/>
        </a:defRPr>
      </a:lvl3pPr>
      <a:lvl4pPr marL="2470352" indent="-587014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–"/>
        <a:defRPr sz="4237">
          <a:solidFill>
            <a:schemeClr val="tx1"/>
          </a:solidFill>
          <a:latin typeface="+mn-lt"/>
        </a:defRPr>
      </a:lvl4pPr>
      <a:lvl5pPr marL="3081825" indent="-587014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»"/>
        <a:defRPr sz="4237">
          <a:solidFill>
            <a:schemeClr val="tx1"/>
          </a:solidFill>
          <a:latin typeface="+mn-lt"/>
        </a:defRPr>
      </a:lvl5pPr>
      <a:lvl6pPr marL="3962347" indent="-587014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»"/>
        <a:defRPr sz="4237">
          <a:solidFill>
            <a:schemeClr val="tx1"/>
          </a:solidFill>
          <a:latin typeface="+mn-lt"/>
        </a:defRPr>
      </a:lvl6pPr>
      <a:lvl7pPr marL="4842868" indent="-587014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»"/>
        <a:defRPr sz="4237">
          <a:solidFill>
            <a:schemeClr val="tx1"/>
          </a:solidFill>
          <a:latin typeface="+mn-lt"/>
        </a:defRPr>
      </a:lvl7pPr>
      <a:lvl8pPr marL="5723390" indent="-587014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»"/>
        <a:defRPr sz="4237">
          <a:solidFill>
            <a:schemeClr val="tx1"/>
          </a:solidFill>
          <a:latin typeface="+mn-lt"/>
        </a:defRPr>
      </a:lvl8pPr>
      <a:lvl9pPr marL="6603911" indent="-587014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»"/>
        <a:defRPr sz="4237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761043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1pPr>
      <a:lvl2pPr marL="880521" algn="l" defTabSz="1761043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761043" algn="l" defTabSz="1761043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3pPr>
      <a:lvl4pPr marL="2641564" algn="l" defTabSz="1761043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4pPr>
      <a:lvl5pPr marL="3522086" algn="l" defTabSz="1761043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5pPr>
      <a:lvl6pPr marL="4402607" algn="l" defTabSz="1761043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6pPr>
      <a:lvl7pPr marL="5283129" algn="l" defTabSz="1761043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7pPr>
      <a:lvl8pPr marL="6163650" algn="l" defTabSz="1761043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8pPr>
      <a:lvl9pPr marL="7044172" algn="l" defTabSz="1761043" rtl="0" eaLnBrk="1" latinLnBrk="0" hangingPunct="1">
        <a:defRPr sz="346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0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838" y="1430873"/>
            <a:ext cx="16289378" cy="803486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8280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7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684838" y="440267"/>
            <a:ext cx="16292436" cy="9906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126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54698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0" grpId="0" build="p" bldLvl="3" autoUpdateAnimBg="0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206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45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45" b="1"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45" b="1"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45" b="1"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45" b="1">
          <a:solidFill>
            <a:schemeClr val="tx1"/>
          </a:solidFill>
          <a:latin typeface="Arial Narrow" pitchFamily="34" charset="0"/>
        </a:defRPr>
      </a:lvl5pPr>
      <a:lvl6pPr marL="660296" algn="l" rtl="0" eaLnBrk="0" fontAlgn="base" hangingPunct="0">
        <a:spcBef>
          <a:spcPct val="0"/>
        </a:spcBef>
        <a:spcAft>
          <a:spcPct val="0"/>
        </a:spcAft>
        <a:defRPr sz="4045" b="1">
          <a:solidFill>
            <a:schemeClr val="tx1"/>
          </a:solidFill>
          <a:latin typeface="Arial Narrow" pitchFamily="34" charset="0"/>
        </a:defRPr>
      </a:lvl6pPr>
      <a:lvl7pPr marL="1320592" algn="l" rtl="0" eaLnBrk="0" fontAlgn="base" hangingPunct="0">
        <a:spcBef>
          <a:spcPct val="0"/>
        </a:spcBef>
        <a:spcAft>
          <a:spcPct val="0"/>
        </a:spcAft>
        <a:defRPr sz="4045" b="1">
          <a:solidFill>
            <a:schemeClr val="tx1"/>
          </a:solidFill>
          <a:latin typeface="Arial Narrow" pitchFamily="34" charset="0"/>
        </a:defRPr>
      </a:lvl7pPr>
      <a:lvl8pPr marL="1980884" algn="l" rtl="0" eaLnBrk="0" fontAlgn="base" hangingPunct="0">
        <a:spcBef>
          <a:spcPct val="0"/>
        </a:spcBef>
        <a:spcAft>
          <a:spcPct val="0"/>
        </a:spcAft>
        <a:defRPr sz="4045" b="1">
          <a:solidFill>
            <a:schemeClr val="tx1"/>
          </a:solidFill>
          <a:latin typeface="Arial Narrow" pitchFamily="34" charset="0"/>
        </a:defRPr>
      </a:lvl8pPr>
      <a:lvl9pPr marL="2641181" algn="l" rtl="0" eaLnBrk="0" fontAlgn="base" hangingPunct="0">
        <a:spcBef>
          <a:spcPct val="0"/>
        </a:spcBef>
        <a:spcAft>
          <a:spcPct val="0"/>
        </a:spcAft>
        <a:defRPr sz="4045" b="1">
          <a:solidFill>
            <a:schemeClr val="tx1"/>
          </a:solidFill>
          <a:latin typeface="Arial Narrow" pitchFamily="34" charset="0"/>
        </a:defRPr>
      </a:lvl9pPr>
    </p:titleStyle>
    <p:bodyStyle>
      <a:lvl1pPr marL="495221" indent="-495221" algn="l" rtl="0" eaLnBrk="0" fontAlgn="base" hangingPunct="0">
        <a:spcBef>
          <a:spcPct val="5000"/>
        </a:spcBef>
        <a:spcAft>
          <a:spcPct val="0"/>
        </a:spcAft>
        <a:buClr>
          <a:srgbClr val="FF0000"/>
        </a:buClr>
        <a:buFont typeface="Symbol" pitchFamily="18" charset="2"/>
        <a:buChar char="·"/>
        <a:defRPr sz="4045">
          <a:solidFill>
            <a:schemeClr val="tx1"/>
          </a:solidFill>
          <a:latin typeface="+mn-lt"/>
          <a:ea typeface="+mn-ea"/>
          <a:cs typeface="+mn-cs"/>
        </a:defRPr>
      </a:lvl1pPr>
      <a:lvl2pPr marL="953759" indent="-456246" algn="l" rtl="0" eaLnBrk="0" fontAlgn="base" hangingPunct="0">
        <a:spcBef>
          <a:spcPct val="5000"/>
        </a:spcBef>
        <a:spcAft>
          <a:spcPct val="0"/>
        </a:spcAft>
        <a:buClr>
          <a:srgbClr val="0066FF"/>
        </a:buClr>
        <a:buFont typeface="Symbol" pitchFamily="18" charset="2"/>
        <a:buChar char="·"/>
        <a:defRPr sz="3755">
          <a:solidFill>
            <a:schemeClr val="tx1"/>
          </a:solidFill>
          <a:latin typeface="+mn-lt"/>
        </a:defRPr>
      </a:lvl2pPr>
      <a:lvl3pPr marL="1375616" indent="-385173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lr>
          <a:srgbClr val="33CC33"/>
        </a:buClr>
        <a:buChar char="•"/>
        <a:defRPr sz="3611">
          <a:solidFill>
            <a:schemeClr val="tx1"/>
          </a:solidFill>
          <a:latin typeface="+mn-lt"/>
        </a:defRPr>
      </a:lvl3pPr>
      <a:lvl4pPr marL="1852496" indent="-440198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–"/>
        <a:defRPr sz="3178">
          <a:solidFill>
            <a:schemeClr val="tx1"/>
          </a:solidFill>
          <a:latin typeface="+mn-lt"/>
        </a:defRPr>
      </a:lvl4pPr>
      <a:lvl5pPr marL="2311034" indent="-440198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»"/>
        <a:defRPr sz="3178">
          <a:solidFill>
            <a:schemeClr val="tx1"/>
          </a:solidFill>
          <a:latin typeface="+mn-lt"/>
        </a:defRPr>
      </a:lvl5pPr>
      <a:lvl6pPr marL="2971330" indent="-440198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»"/>
        <a:defRPr sz="3178">
          <a:solidFill>
            <a:schemeClr val="tx1"/>
          </a:solidFill>
          <a:latin typeface="+mn-lt"/>
        </a:defRPr>
      </a:lvl6pPr>
      <a:lvl7pPr marL="3631622" indent="-440198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»"/>
        <a:defRPr sz="3178">
          <a:solidFill>
            <a:schemeClr val="tx1"/>
          </a:solidFill>
          <a:latin typeface="+mn-lt"/>
        </a:defRPr>
      </a:lvl7pPr>
      <a:lvl8pPr marL="4291919" indent="-440198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»"/>
        <a:defRPr sz="3178">
          <a:solidFill>
            <a:schemeClr val="tx1"/>
          </a:solidFill>
          <a:latin typeface="+mn-lt"/>
        </a:defRPr>
      </a:lvl8pPr>
      <a:lvl9pPr marL="4952214" indent="-440198" algn="l" rtl="0" eaLnBrk="0" fontAlgn="base" hangingPunct="0">
        <a:lnSpc>
          <a:spcPct val="95000"/>
        </a:lnSpc>
        <a:spcBef>
          <a:spcPct val="5000"/>
        </a:spcBef>
        <a:spcAft>
          <a:spcPct val="0"/>
        </a:spcAft>
        <a:buChar char="»"/>
        <a:defRPr sz="3178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320592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296" algn="l" defTabSz="1320592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592" algn="l" defTabSz="1320592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0884" algn="l" defTabSz="1320592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181" algn="l" defTabSz="1320592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476" algn="l" defTabSz="1320592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72" algn="l" defTabSz="1320592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065" algn="l" defTabSz="1320592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2360" algn="l" defTabSz="1320592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8313" y="1895278"/>
            <a:ext cx="12383420" cy="7844467"/>
          </a:xfr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82800" rIns="91440" bIns="45720" numCol="1" anchor="t" anchorCtr="0" compatLnSpc="1">
            <a:prstTxWarp prst="textNoShape">
              <a:avLst/>
            </a:prstTxWarp>
          </a:bodyPr>
          <a:lstStyle/>
          <a:p>
            <a:pPr marL="355600" indent="-355600">
              <a:lnSpc>
                <a:spcPct val="105000"/>
              </a:lnSpc>
            </a:pPr>
            <a:r>
              <a:rPr lang="en-US" sz="3000" dirty="0" smtClean="0"/>
              <a:t>Greenland and others are saying "retire statistical significance!"</a:t>
            </a:r>
          </a:p>
          <a:p>
            <a:pPr marL="355600" indent="-355600">
              <a:lnSpc>
                <a:spcPct val="105000"/>
              </a:lnSpc>
            </a:pPr>
            <a:r>
              <a:rPr lang="en-US" sz="3000" dirty="0" smtClean="0"/>
              <a:t>Why? Because researchers use significance and non-significance </a:t>
            </a:r>
            <a:r>
              <a:rPr lang="en-US" sz="3000" dirty="0" smtClean="0"/>
              <a:t>to </a:t>
            </a:r>
            <a:r>
              <a:rPr lang="en-US" sz="3000" dirty="0" smtClean="0"/>
              <a:t>make misleading conclusions about effects.</a:t>
            </a:r>
          </a:p>
          <a:p>
            <a:pPr marL="355600" indent="-355600">
              <a:lnSpc>
                <a:spcPct val="105000"/>
              </a:lnSpc>
            </a:pPr>
            <a:r>
              <a:rPr lang="en-US" sz="3000" dirty="0" smtClean="0"/>
              <a:t>The evidence? I present it here, for effects in the first 33 presentations on athletes in my report on the 2020 ECSS conference at Sportscience.</a:t>
            </a:r>
          </a:p>
          <a:p>
            <a:pPr marL="447716" indent="-368300">
              <a:lnSpc>
                <a:spcPct val="105000"/>
              </a:lnSpc>
            </a:pPr>
            <a:r>
              <a:rPr lang="en-US" sz="2951" dirty="0" smtClean="0"/>
              <a:t>Almost everyone concluded </a:t>
            </a:r>
            <a:r>
              <a:rPr lang="en-US" sz="2951" dirty="0"/>
              <a:t>significant is important, useful or "real", i.e., substantial.</a:t>
            </a:r>
          </a:p>
          <a:p>
            <a:pPr marL="447716" indent="-368300">
              <a:lnSpc>
                <a:spcPct val="105000"/>
              </a:lnSpc>
            </a:pPr>
            <a:r>
              <a:rPr lang="en-US" sz="2951" dirty="0" smtClean="0"/>
              <a:t>And most concluded </a:t>
            </a:r>
            <a:r>
              <a:rPr lang="en-US" sz="2951" dirty="0"/>
              <a:t>non-significant is unimportant or "no effect", i.e., trivial.</a:t>
            </a:r>
          </a:p>
          <a:p>
            <a:pPr marL="355600" indent="-355600">
              <a:lnSpc>
                <a:spcPct val="105000"/>
              </a:lnSpc>
            </a:pPr>
            <a:r>
              <a:rPr lang="en-US" sz="3000" dirty="0" smtClean="0"/>
              <a:t>But were these conclusions misleading? Yes! I show they ranged from sometimes misleading through to often grossly misleading.</a:t>
            </a:r>
          </a:p>
          <a:p>
            <a:pPr marL="723900" lvl="1" indent="-368300">
              <a:lnSpc>
                <a:spcPct val="105000"/>
              </a:lnSpc>
            </a:pPr>
            <a:r>
              <a:rPr lang="en-US" sz="2800" dirty="0"/>
              <a:t>I </a:t>
            </a:r>
            <a:r>
              <a:rPr lang="en-US" sz="2800" dirty="0" smtClean="0"/>
              <a:t>have used </a:t>
            </a:r>
            <a:r>
              <a:rPr lang="en-US" sz="2800" dirty="0"/>
              <a:t>rejection of non-substantial and substantial hypotheses as much better decisive evidence for substantial and trivial effects respectively.</a:t>
            </a:r>
          </a:p>
          <a:p>
            <a:pPr marL="723900" lvl="1" indent="-368300">
              <a:lnSpc>
                <a:spcPct val="105000"/>
              </a:lnSpc>
            </a:pPr>
            <a:r>
              <a:rPr lang="en-US" sz="2800" dirty="0"/>
              <a:t>I </a:t>
            </a:r>
            <a:r>
              <a:rPr lang="en-US" sz="2800" dirty="0" smtClean="0"/>
              <a:t>have chosen </a:t>
            </a:r>
            <a:r>
              <a:rPr lang="en-US" sz="2800" dirty="0"/>
              <a:t>smallest important magnitudes and alphas (p-value thresholds) for the hypothesis tests that are appropriate for effects on </a:t>
            </a:r>
            <a:r>
              <a:rPr lang="en-US" sz="2800" dirty="0" smtClean="0"/>
              <a:t>athletes.</a:t>
            </a:r>
          </a:p>
          <a:p>
            <a:pPr marL="723900" lvl="1" indent="-368300">
              <a:lnSpc>
                <a:spcPct val="105000"/>
              </a:lnSpc>
            </a:pPr>
            <a:r>
              <a:rPr lang="en-US" sz="2800" dirty="0" smtClean="0"/>
              <a:t>I have also </a:t>
            </a:r>
            <a:r>
              <a:rPr lang="en-US" sz="2800" dirty="0"/>
              <a:t>used </a:t>
            </a:r>
            <a:r>
              <a:rPr lang="en-US" sz="2800" dirty="0" smtClean="0"/>
              <a:t>non-clinical and clinical magnitude-based </a:t>
            </a:r>
            <a:r>
              <a:rPr lang="en-US" sz="2800" dirty="0"/>
              <a:t>decisions (MBD), in which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hypothesis-test </a:t>
            </a:r>
            <a:r>
              <a:rPr lang="en-US" sz="2800" dirty="0"/>
              <a:t>p values are interpreted as </a:t>
            </a:r>
            <a:r>
              <a:rPr lang="en-US" sz="2800" dirty="0" smtClean="0"/>
              <a:t>Bayesian </a:t>
            </a:r>
            <a:r>
              <a:rPr lang="en-US" sz="2800" dirty="0"/>
              <a:t>probabilities of magnitudes</a:t>
            </a:r>
            <a:r>
              <a:rPr lang="en-US" sz="2800" dirty="0" smtClean="0"/>
              <a:t>.</a:t>
            </a:r>
          </a:p>
          <a:p>
            <a:pPr marL="723900" lvl="1" indent="-368300">
              <a:lnSpc>
                <a:spcPct val="105000"/>
              </a:lnSpc>
            </a:pPr>
            <a:r>
              <a:rPr lang="en-US" sz="2800" dirty="0" smtClean="0"/>
              <a:t>I have used compatibility (confidence) intervals to show how </a:t>
            </a:r>
            <a:r>
              <a:rPr lang="en-US" sz="2800" dirty="0"/>
              <a:t>the tests and MBD </a:t>
            </a:r>
            <a:r>
              <a:rPr lang="en-US" sz="2800" dirty="0" smtClean="0"/>
              <a:t>work.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8023" y="128464"/>
            <a:ext cx="12383710" cy="1803820"/>
          </a:xfrm>
          <a:solidFill>
            <a:srgbClr val="CCECFF"/>
          </a:solidFill>
        </p:spPr>
        <p:txBody>
          <a:bodyPr anchor="t" anchorCtr="0"/>
          <a:lstStyle/>
          <a:p>
            <a:r>
              <a:rPr lang="en-US" sz="3200" b="0" dirty="0"/>
              <a:t>Misleading </a:t>
            </a:r>
            <a:r>
              <a:rPr lang="en-US" sz="3200" b="0" dirty="0" smtClean="0"/>
              <a:t>Conclusions Based </a:t>
            </a:r>
            <a:r>
              <a:rPr lang="en-US" sz="3200" b="0" dirty="0"/>
              <a:t>on </a:t>
            </a:r>
            <a:r>
              <a:rPr lang="en-US" sz="3200" b="0" dirty="0" smtClean="0"/>
              <a:t>Statistical Significance </a:t>
            </a:r>
            <a:r>
              <a:rPr lang="en-US" sz="3200" b="0" dirty="0"/>
              <a:t>and </a:t>
            </a:r>
            <a:r>
              <a:rPr lang="en-US" sz="3200" b="0" dirty="0" smtClean="0"/>
              <a:t>Non-significance</a:t>
            </a:r>
            <a:br>
              <a:rPr lang="en-US" sz="3200" b="0" dirty="0" smtClean="0"/>
            </a:br>
            <a:r>
              <a:rPr lang="en-US" sz="3200" b="0" dirty="0" smtClean="0"/>
              <a:t>at </a:t>
            </a:r>
            <a:r>
              <a:rPr lang="en-US" sz="3200" b="0" dirty="0"/>
              <a:t>the 2020 ECSS </a:t>
            </a:r>
            <a:r>
              <a:rPr lang="en-US" sz="3200" b="0" dirty="0" smtClean="0"/>
              <a:t>Conference</a:t>
            </a:r>
            <a:r>
              <a:rPr lang="en-US" sz="2251" dirty="0"/>
              <a:t/>
            </a:r>
            <a:br>
              <a:rPr lang="en-US" sz="2251" dirty="0"/>
            </a:br>
            <a:r>
              <a:rPr lang="en-US" sz="2251" b="0" dirty="0"/>
              <a:t>Will Hopkins, Victoria University, Melbourne, Australia</a:t>
            </a:r>
            <a:br>
              <a:rPr lang="en-US" sz="2251" b="0" dirty="0"/>
            </a:br>
            <a:r>
              <a:rPr lang="en-US" sz="2251" b="0" dirty="0" smtClean="0"/>
              <a:t>Presented </a:t>
            </a:r>
            <a:r>
              <a:rPr lang="en-US" sz="2251" b="0" dirty="0"/>
              <a:t>at the ECSS Annual Conference, </a:t>
            </a:r>
            <a:r>
              <a:rPr lang="en-US" sz="2251" b="0" dirty="0" smtClean="0"/>
              <a:t>8-10 September 2021</a:t>
            </a:r>
            <a:endParaRPr lang="en-AU" sz="2251" b="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654190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  <p:extLst mod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15219" y="86898"/>
            <a:ext cx="13042578" cy="9546622"/>
          </a:xfr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8280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105000"/>
              </a:lnSpc>
              <a:buNone/>
            </a:pPr>
            <a:r>
              <a:rPr lang="en-US" b="1" dirty="0" smtClean="0"/>
              <a:t>Significant Effects at the ECSS conference</a:t>
            </a:r>
          </a:p>
          <a:p>
            <a:pPr>
              <a:lnSpc>
                <a:spcPct val="105000"/>
              </a:lnSpc>
            </a:pPr>
            <a:r>
              <a:rPr lang="en-US" dirty="0" smtClean="0"/>
              <a:t>31 </a:t>
            </a:r>
            <a:r>
              <a:rPr lang="en-US" dirty="0"/>
              <a:t>significant effects </a:t>
            </a:r>
            <a:r>
              <a:rPr lang="en-US" dirty="0" smtClean="0"/>
              <a:t>had enough data to do the hypothesis tests and </a:t>
            </a:r>
            <a:r>
              <a:rPr lang="en-US" dirty="0"/>
              <a:t>non-clinical </a:t>
            </a:r>
            <a:r>
              <a:rPr lang="en-US" dirty="0" smtClean="0"/>
              <a:t>MBD.</a:t>
            </a:r>
          </a:p>
          <a:p>
            <a:pPr lvl="1">
              <a:lnSpc>
                <a:spcPct val="105000"/>
              </a:lnSpc>
            </a:pPr>
            <a:r>
              <a:rPr lang="en-US" dirty="0" smtClean="0"/>
              <a:t>This figure shows compatibility intervals corresponding to rejected hypotheses:</a:t>
            </a:r>
          </a:p>
          <a:p>
            <a:pPr>
              <a:lnSpc>
                <a:spcPct val="105000"/>
              </a:lnSpc>
            </a:pPr>
            <a:endParaRPr lang="en-US" dirty="0" smtClean="0"/>
          </a:p>
          <a:p>
            <a:pPr>
              <a:lnSpc>
                <a:spcPct val="105000"/>
              </a:lnSpc>
            </a:pPr>
            <a:endParaRPr lang="en-US" dirty="0" smtClean="0"/>
          </a:p>
          <a:p>
            <a:pPr>
              <a:lnSpc>
                <a:spcPct val="105000"/>
              </a:lnSpc>
            </a:pPr>
            <a:endParaRPr lang="en-US" dirty="0"/>
          </a:p>
          <a:p>
            <a:pPr>
              <a:lnSpc>
                <a:spcPct val="105000"/>
              </a:lnSpc>
            </a:pPr>
            <a:endParaRPr lang="en-US" dirty="0" smtClean="0"/>
          </a:p>
          <a:p>
            <a:pPr>
              <a:lnSpc>
                <a:spcPct val="105000"/>
              </a:lnSpc>
            </a:pPr>
            <a:endParaRPr lang="en-US" dirty="0"/>
          </a:p>
          <a:p>
            <a:pPr>
              <a:lnSpc>
                <a:spcPct val="105000"/>
              </a:lnSpc>
            </a:pPr>
            <a:endParaRPr lang="en-US" dirty="0" smtClean="0"/>
          </a:p>
          <a:p>
            <a:pPr>
              <a:lnSpc>
                <a:spcPct val="105000"/>
              </a:lnSpc>
            </a:pPr>
            <a:endParaRPr lang="en-US" dirty="0"/>
          </a:p>
          <a:p>
            <a:pPr>
              <a:lnSpc>
                <a:spcPct val="105000"/>
              </a:lnSpc>
            </a:pPr>
            <a:endParaRPr lang="en-US" sz="2800" dirty="0" smtClean="0"/>
          </a:p>
          <a:p>
            <a:pPr>
              <a:lnSpc>
                <a:spcPct val="105000"/>
              </a:lnSpc>
            </a:pPr>
            <a:endParaRPr lang="en-US" sz="2800" dirty="0"/>
          </a:p>
          <a:p>
            <a:pPr marL="0" indent="0">
              <a:lnSpc>
                <a:spcPct val="105000"/>
              </a:lnSpc>
              <a:buNone/>
            </a:pPr>
            <a:endParaRPr lang="en-US" sz="2800" dirty="0" smtClean="0"/>
          </a:p>
          <a:p>
            <a:pPr>
              <a:lnSpc>
                <a:spcPct val="105000"/>
              </a:lnSpc>
            </a:pPr>
            <a:r>
              <a:rPr lang="en-US" dirty="0" smtClean="0"/>
              <a:t>Authors </a:t>
            </a:r>
            <a:r>
              <a:rPr lang="en-US" dirty="0"/>
              <a:t>concluded that all but one of these effects (97%) were </a:t>
            </a:r>
            <a:r>
              <a:rPr lang="en-US" dirty="0" smtClean="0"/>
              <a:t>substantial.</a:t>
            </a:r>
          </a:p>
          <a:p>
            <a:pPr>
              <a:lnSpc>
                <a:spcPct val="105000"/>
              </a:lnSpc>
            </a:pPr>
            <a:r>
              <a:rPr lang="en-US" dirty="0" smtClean="0"/>
              <a:t>In terms of evidence provided by hypothesis testing or non-clinical MBD…</a:t>
            </a:r>
          </a:p>
          <a:p>
            <a:pPr lvl="1">
              <a:lnSpc>
                <a:spcPct val="105000"/>
              </a:lnSpc>
            </a:pPr>
            <a:r>
              <a:rPr lang="en-US" dirty="0" smtClean="0"/>
              <a:t>That conclusion was </a:t>
            </a:r>
            <a:r>
              <a:rPr lang="en-US" dirty="0" smtClean="0">
                <a:solidFill>
                  <a:srgbClr val="008000"/>
                </a:solidFill>
              </a:rPr>
              <a:t>justified</a:t>
            </a:r>
            <a:r>
              <a:rPr lang="en-US" dirty="0" smtClean="0"/>
              <a:t> only half the time.</a:t>
            </a:r>
          </a:p>
          <a:p>
            <a:pPr lvl="1">
              <a:lnSpc>
                <a:spcPct val="105000"/>
              </a:lnSpc>
            </a:pPr>
            <a:r>
              <a:rPr lang="en-US" dirty="0" smtClean="0"/>
              <a:t>That conclusion was often </a:t>
            </a:r>
            <a:r>
              <a:rPr lang="en-US" dirty="0" smtClean="0">
                <a:solidFill>
                  <a:srgbClr val="CC00FF"/>
                </a:solidFill>
              </a:rPr>
              <a:t>misleading</a:t>
            </a:r>
            <a:r>
              <a:rPr lang="en-US" dirty="0"/>
              <a:t>.</a:t>
            </a:r>
            <a:endParaRPr lang="en-US" dirty="0" smtClean="0"/>
          </a:p>
          <a:p>
            <a:pPr lvl="1">
              <a:lnSpc>
                <a:spcPct val="105000"/>
              </a:lnSpc>
            </a:pPr>
            <a:r>
              <a:rPr lang="en-US" dirty="0" smtClean="0"/>
              <a:t>That conclusion was sometimes </a:t>
            </a:r>
            <a:r>
              <a:rPr lang="en-US" dirty="0" smtClean="0">
                <a:solidFill>
                  <a:srgbClr val="FF0000"/>
                </a:solidFill>
              </a:rPr>
              <a:t>grossly misleading</a:t>
            </a:r>
            <a:r>
              <a:rPr lang="en-US" dirty="0" smtClean="0"/>
              <a:t>.</a:t>
            </a:r>
          </a:p>
          <a:p>
            <a:pPr>
              <a:lnSpc>
                <a:spcPct val="105000"/>
              </a:lnSpc>
            </a:pPr>
            <a:r>
              <a:rPr lang="en-US" dirty="0" smtClean="0"/>
              <a:t>Hence significance was unacceptably misleading for non-clinical assessment of effects.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2469937" y="1733210"/>
            <a:ext cx="4483440" cy="3815706"/>
            <a:chOff x="2469937" y="1733210"/>
            <a:chExt cx="4483440" cy="3815706"/>
          </a:xfrm>
        </p:grpSpPr>
        <p:sp>
          <p:nvSpPr>
            <p:cNvPr id="18" name="Rectangle 56"/>
            <p:cNvSpPr>
              <a:spLocks noChangeArrowheads="1"/>
            </p:cNvSpPr>
            <p:nvPr/>
          </p:nvSpPr>
          <p:spPr bwMode="auto">
            <a:xfrm>
              <a:off x="3404469" y="1733210"/>
              <a:ext cx="280103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Value of effect statistic</a:t>
              </a:r>
              <a:endParaRPr lang="en-US" altLang="en-US" sz="1800" u="none" dirty="0"/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2469937" y="2654741"/>
              <a:ext cx="4466288" cy="2894175"/>
              <a:chOff x="268868" y="3110516"/>
              <a:chExt cx="4466288" cy="4752177"/>
            </a:xfrm>
          </p:grpSpPr>
          <p:sp>
            <p:nvSpPr>
              <p:cNvPr id="13" name="Rectangle 50"/>
              <p:cNvSpPr>
                <a:spLocks noChangeArrowheads="1"/>
              </p:cNvSpPr>
              <p:nvPr/>
            </p:nvSpPr>
            <p:spPr bwMode="auto">
              <a:xfrm>
                <a:off x="3002879" y="3110516"/>
                <a:ext cx="1732277" cy="4741910"/>
              </a:xfrm>
              <a:prstGeom prst="rect">
                <a:avLst/>
              </a:prstGeom>
              <a:solidFill>
                <a:srgbClr val="FFECA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14" name="Rectangle 51"/>
              <p:cNvSpPr>
                <a:spLocks noChangeArrowheads="1"/>
              </p:cNvSpPr>
              <p:nvPr/>
            </p:nvSpPr>
            <p:spPr bwMode="auto">
              <a:xfrm>
                <a:off x="268868" y="3110516"/>
                <a:ext cx="1800601" cy="4741910"/>
              </a:xfrm>
              <a:prstGeom prst="rect">
                <a:avLst/>
              </a:prstGeom>
              <a:solidFill>
                <a:srgbClr val="EAD0F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15" name="Rectangle 52"/>
              <p:cNvSpPr>
                <a:spLocks noChangeArrowheads="1"/>
              </p:cNvSpPr>
              <p:nvPr/>
            </p:nvSpPr>
            <p:spPr bwMode="auto">
              <a:xfrm>
                <a:off x="1911447" y="3110516"/>
                <a:ext cx="1296054" cy="4741910"/>
              </a:xfrm>
              <a:prstGeom prst="rect">
                <a:avLst/>
              </a:prstGeom>
              <a:solidFill>
                <a:srgbClr val="E0FFC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cxnSp>
            <p:nvCxnSpPr>
              <p:cNvPr id="50" name="Straight Connector 49"/>
              <p:cNvCxnSpPr/>
              <p:nvPr/>
            </p:nvCxnSpPr>
            <p:spPr bwMode="auto">
              <a:xfrm>
                <a:off x="1890775" y="3110516"/>
                <a:ext cx="0" cy="4752177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2" name="Straight Connector 51"/>
              <p:cNvCxnSpPr/>
              <p:nvPr/>
            </p:nvCxnSpPr>
            <p:spPr bwMode="auto">
              <a:xfrm>
                <a:off x="2543845" y="3110516"/>
                <a:ext cx="0" cy="4752177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3" name="Straight Connector 52"/>
              <p:cNvCxnSpPr/>
              <p:nvPr/>
            </p:nvCxnSpPr>
            <p:spPr bwMode="auto">
              <a:xfrm>
                <a:off x="3196914" y="3110516"/>
                <a:ext cx="0" cy="4752177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70" name="Rectangle 61"/>
            <p:cNvSpPr>
              <a:spLocks noChangeArrowheads="1"/>
            </p:cNvSpPr>
            <p:nvPr/>
          </p:nvSpPr>
          <p:spPr bwMode="auto">
            <a:xfrm>
              <a:off x="5669833" y="2122357"/>
              <a:ext cx="92653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positive</a:t>
              </a:r>
              <a:endParaRPr lang="en-US" altLang="en-US" sz="1800" u="none" dirty="0"/>
            </a:p>
          </p:txBody>
        </p:sp>
        <p:sp>
          <p:nvSpPr>
            <p:cNvPr id="71" name="Rectangle 63"/>
            <p:cNvSpPr>
              <a:spLocks noChangeArrowheads="1"/>
            </p:cNvSpPr>
            <p:nvPr/>
          </p:nvSpPr>
          <p:spPr bwMode="auto">
            <a:xfrm>
              <a:off x="2819770" y="2122357"/>
              <a:ext cx="110927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en-US" altLang="en-US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negative </a:t>
              </a:r>
              <a:endParaRPr lang="en-US" altLang="en-US" sz="1800" u="none" dirty="0"/>
            </a:p>
          </p:txBody>
        </p:sp>
        <p:sp>
          <p:nvSpPr>
            <p:cNvPr id="72" name="Rectangle 66"/>
            <p:cNvSpPr>
              <a:spLocks noChangeArrowheads="1"/>
            </p:cNvSpPr>
            <p:nvPr/>
          </p:nvSpPr>
          <p:spPr bwMode="auto">
            <a:xfrm>
              <a:off x="4485448" y="2122357"/>
              <a:ext cx="63799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trivial</a:t>
              </a:r>
              <a:endParaRPr lang="en-US" altLang="en-US" sz="1800" u="none" dirty="0"/>
            </a:p>
          </p:txBody>
        </p:sp>
        <p:sp>
          <p:nvSpPr>
            <p:cNvPr id="73" name="Freeform 58"/>
            <p:cNvSpPr>
              <a:spLocks noEditPoints="1"/>
            </p:cNvSpPr>
            <p:nvPr/>
          </p:nvSpPr>
          <p:spPr bwMode="auto">
            <a:xfrm>
              <a:off x="5455504" y="2519215"/>
              <a:ext cx="1497873" cy="81414"/>
            </a:xfrm>
            <a:custGeom>
              <a:avLst/>
              <a:gdLst>
                <a:gd name="T0" fmla="*/ 0 w 1425"/>
                <a:gd name="T1" fmla="*/ 28 h 62"/>
                <a:gd name="T2" fmla="*/ 1374 w 1425"/>
                <a:gd name="T3" fmla="*/ 28 h 62"/>
                <a:gd name="T4" fmla="*/ 1374 w 1425"/>
                <a:gd name="T5" fmla="*/ 34 h 62"/>
                <a:gd name="T6" fmla="*/ 0 w 1425"/>
                <a:gd name="T7" fmla="*/ 34 h 62"/>
                <a:gd name="T8" fmla="*/ 0 w 1425"/>
                <a:gd name="T9" fmla="*/ 28 h 62"/>
                <a:gd name="T10" fmla="*/ 1364 w 1425"/>
                <a:gd name="T11" fmla="*/ 0 h 62"/>
                <a:gd name="T12" fmla="*/ 1425 w 1425"/>
                <a:gd name="T13" fmla="*/ 31 h 62"/>
                <a:gd name="T14" fmla="*/ 1364 w 1425"/>
                <a:gd name="T15" fmla="*/ 62 h 62"/>
                <a:gd name="T16" fmla="*/ 1364 w 1425"/>
                <a:gd name="T17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25" h="62">
                  <a:moveTo>
                    <a:pt x="0" y="28"/>
                  </a:moveTo>
                  <a:lnTo>
                    <a:pt x="1374" y="28"/>
                  </a:lnTo>
                  <a:lnTo>
                    <a:pt x="1374" y="34"/>
                  </a:lnTo>
                  <a:lnTo>
                    <a:pt x="0" y="34"/>
                  </a:lnTo>
                  <a:lnTo>
                    <a:pt x="0" y="28"/>
                  </a:lnTo>
                  <a:close/>
                  <a:moveTo>
                    <a:pt x="1364" y="0"/>
                  </a:moveTo>
                  <a:lnTo>
                    <a:pt x="1425" y="31"/>
                  </a:lnTo>
                  <a:lnTo>
                    <a:pt x="1364" y="62"/>
                  </a:lnTo>
                  <a:lnTo>
                    <a:pt x="136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4" name="Freeform 59"/>
            <p:cNvSpPr>
              <a:spLocks noEditPoints="1"/>
            </p:cNvSpPr>
            <p:nvPr/>
          </p:nvSpPr>
          <p:spPr bwMode="auto">
            <a:xfrm>
              <a:off x="2507752" y="2519215"/>
              <a:ext cx="1564094" cy="81414"/>
            </a:xfrm>
            <a:custGeom>
              <a:avLst/>
              <a:gdLst>
                <a:gd name="T0" fmla="*/ 1488 w 1488"/>
                <a:gd name="T1" fmla="*/ 28 h 62"/>
                <a:gd name="T2" fmla="*/ 51 w 1488"/>
                <a:gd name="T3" fmla="*/ 28 h 62"/>
                <a:gd name="T4" fmla="*/ 51 w 1488"/>
                <a:gd name="T5" fmla="*/ 34 h 62"/>
                <a:gd name="T6" fmla="*/ 1488 w 1488"/>
                <a:gd name="T7" fmla="*/ 34 h 62"/>
                <a:gd name="T8" fmla="*/ 1488 w 1488"/>
                <a:gd name="T9" fmla="*/ 28 h 62"/>
                <a:gd name="T10" fmla="*/ 61 w 1488"/>
                <a:gd name="T11" fmla="*/ 0 h 62"/>
                <a:gd name="T12" fmla="*/ 0 w 1488"/>
                <a:gd name="T13" fmla="*/ 31 h 62"/>
                <a:gd name="T14" fmla="*/ 61 w 1488"/>
                <a:gd name="T15" fmla="*/ 62 h 62"/>
                <a:gd name="T16" fmla="*/ 61 w 1488"/>
                <a:gd name="T17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88" h="62">
                  <a:moveTo>
                    <a:pt x="1488" y="28"/>
                  </a:moveTo>
                  <a:lnTo>
                    <a:pt x="51" y="28"/>
                  </a:lnTo>
                  <a:lnTo>
                    <a:pt x="51" y="34"/>
                  </a:lnTo>
                  <a:lnTo>
                    <a:pt x="1488" y="34"/>
                  </a:lnTo>
                  <a:lnTo>
                    <a:pt x="1488" y="28"/>
                  </a:lnTo>
                  <a:close/>
                  <a:moveTo>
                    <a:pt x="61" y="0"/>
                  </a:moveTo>
                  <a:lnTo>
                    <a:pt x="0" y="31"/>
                  </a:lnTo>
                  <a:lnTo>
                    <a:pt x="61" y="62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5" name="Freeform 64"/>
            <p:cNvSpPr>
              <a:spLocks noEditPoints="1"/>
            </p:cNvSpPr>
            <p:nvPr/>
          </p:nvSpPr>
          <p:spPr bwMode="auto">
            <a:xfrm>
              <a:off x="4116281" y="2519215"/>
              <a:ext cx="1283441" cy="81414"/>
            </a:xfrm>
            <a:custGeom>
              <a:avLst/>
              <a:gdLst>
                <a:gd name="T0" fmla="*/ 1170 w 1221"/>
                <a:gd name="T1" fmla="*/ 28 h 62"/>
                <a:gd name="T2" fmla="*/ 51 w 1221"/>
                <a:gd name="T3" fmla="*/ 28 h 62"/>
                <a:gd name="T4" fmla="*/ 51 w 1221"/>
                <a:gd name="T5" fmla="*/ 34 h 62"/>
                <a:gd name="T6" fmla="*/ 1170 w 1221"/>
                <a:gd name="T7" fmla="*/ 34 h 62"/>
                <a:gd name="T8" fmla="*/ 1170 w 1221"/>
                <a:gd name="T9" fmla="*/ 28 h 62"/>
                <a:gd name="T10" fmla="*/ 1160 w 1221"/>
                <a:gd name="T11" fmla="*/ 62 h 62"/>
                <a:gd name="T12" fmla="*/ 1221 w 1221"/>
                <a:gd name="T13" fmla="*/ 31 h 62"/>
                <a:gd name="T14" fmla="*/ 1160 w 1221"/>
                <a:gd name="T15" fmla="*/ 0 h 62"/>
                <a:gd name="T16" fmla="*/ 1160 w 1221"/>
                <a:gd name="T17" fmla="*/ 62 h 62"/>
                <a:gd name="T18" fmla="*/ 62 w 1221"/>
                <a:gd name="T19" fmla="*/ 0 h 62"/>
                <a:gd name="T20" fmla="*/ 0 w 1221"/>
                <a:gd name="T21" fmla="*/ 31 h 62"/>
                <a:gd name="T22" fmla="*/ 62 w 1221"/>
                <a:gd name="T23" fmla="*/ 62 h 62"/>
                <a:gd name="T24" fmla="*/ 62 w 1221"/>
                <a:gd name="T2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21" h="62">
                  <a:moveTo>
                    <a:pt x="1170" y="28"/>
                  </a:moveTo>
                  <a:lnTo>
                    <a:pt x="51" y="28"/>
                  </a:lnTo>
                  <a:lnTo>
                    <a:pt x="51" y="34"/>
                  </a:lnTo>
                  <a:lnTo>
                    <a:pt x="1170" y="34"/>
                  </a:lnTo>
                  <a:lnTo>
                    <a:pt x="1170" y="28"/>
                  </a:lnTo>
                  <a:close/>
                  <a:moveTo>
                    <a:pt x="1160" y="62"/>
                  </a:moveTo>
                  <a:lnTo>
                    <a:pt x="1221" y="31"/>
                  </a:lnTo>
                  <a:lnTo>
                    <a:pt x="1160" y="0"/>
                  </a:lnTo>
                  <a:lnTo>
                    <a:pt x="1160" y="62"/>
                  </a:lnTo>
                  <a:close/>
                  <a:moveTo>
                    <a:pt x="62" y="0"/>
                  </a:moveTo>
                  <a:lnTo>
                    <a:pt x="0" y="31"/>
                  </a:lnTo>
                  <a:lnTo>
                    <a:pt x="62" y="62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7" name="Line 55"/>
            <p:cNvSpPr>
              <a:spLocks noChangeShapeType="1"/>
            </p:cNvSpPr>
            <p:nvPr/>
          </p:nvSpPr>
          <p:spPr bwMode="auto">
            <a:xfrm>
              <a:off x="2507752" y="2136920"/>
              <a:ext cx="4387148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8" name="Line 55"/>
            <p:cNvSpPr>
              <a:spLocks noChangeShapeType="1"/>
            </p:cNvSpPr>
            <p:nvPr/>
          </p:nvSpPr>
          <p:spPr bwMode="auto">
            <a:xfrm>
              <a:off x="2469937" y="2657068"/>
              <a:ext cx="4466288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sp>
        <p:nvSpPr>
          <p:cNvPr id="28" name="Line 76"/>
          <p:cNvSpPr>
            <a:spLocks noChangeShapeType="1"/>
          </p:cNvSpPr>
          <p:nvPr/>
        </p:nvSpPr>
        <p:spPr bwMode="auto">
          <a:xfrm flipH="1">
            <a:off x="5552484" y="2942772"/>
            <a:ext cx="1113311" cy="0"/>
          </a:xfrm>
          <a:prstGeom prst="line">
            <a:avLst/>
          </a:prstGeom>
          <a:noFill/>
          <a:ln w="76200" cap="flat">
            <a:solidFill>
              <a:srgbClr val="000000"/>
            </a:solidFill>
            <a:prstDash val="solid"/>
            <a:round/>
            <a:headEnd type="stealth" w="sm" len="sm"/>
            <a:tailEnd type="non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30" name="Rectangle 56"/>
          <p:cNvSpPr>
            <a:spLocks noChangeArrowheads="1"/>
          </p:cNvSpPr>
          <p:nvPr/>
        </p:nvSpPr>
        <p:spPr bwMode="auto">
          <a:xfrm>
            <a:off x="7077924" y="1920806"/>
            <a:ext cx="1351332" cy="36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US" altLang="en-US" u="none" dirty="0">
                <a:solidFill>
                  <a:srgbClr val="000000"/>
                </a:solidFill>
                <a:latin typeface="Arial Narrow" panose="020B0606020202030204" pitchFamily="34" charset="0"/>
              </a:rPr>
              <a:t>Hypothesis</a:t>
            </a:r>
            <a:endParaRPr lang="en-US" altLang="en-US" sz="1800" u="none" dirty="0"/>
          </a:p>
        </p:txBody>
      </p:sp>
      <p:sp>
        <p:nvSpPr>
          <p:cNvPr id="31" name="Rectangle 56"/>
          <p:cNvSpPr>
            <a:spLocks noChangeArrowheads="1"/>
          </p:cNvSpPr>
          <p:nvPr/>
        </p:nvSpPr>
        <p:spPr bwMode="auto">
          <a:xfrm>
            <a:off x="7077924" y="2742717"/>
            <a:ext cx="108683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u="none" dirty="0">
                <a:solidFill>
                  <a:srgbClr val="000000"/>
                </a:solidFill>
                <a:latin typeface="Arial Narrow" panose="020B0606020202030204" pitchFamily="34" charset="0"/>
              </a:rPr>
              <a:t>Non +ive</a:t>
            </a:r>
            <a:endParaRPr lang="en-US" altLang="en-US" sz="1800" u="none" dirty="0"/>
          </a:p>
        </p:txBody>
      </p:sp>
      <p:sp>
        <p:nvSpPr>
          <p:cNvPr id="33" name="Rectangle 56"/>
          <p:cNvSpPr>
            <a:spLocks noChangeArrowheads="1"/>
          </p:cNvSpPr>
          <p:nvPr/>
        </p:nvSpPr>
        <p:spPr bwMode="auto">
          <a:xfrm>
            <a:off x="8712211" y="2742717"/>
            <a:ext cx="50975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u="none" dirty="0">
                <a:solidFill>
                  <a:srgbClr val="000000"/>
                </a:solidFill>
                <a:latin typeface="Arial Narrow" panose="020B0606020202030204" pitchFamily="34" charset="0"/>
              </a:rPr>
              <a:t>+ive</a:t>
            </a:r>
            <a:endParaRPr lang="en-US" altLang="en-US" sz="1800" u="none" dirty="0"/>
          </a:p>
        </p:txBody>
      </p:sp>
      <p:sp>
        <p:nvSpPr>
          <p:cNvPr id="36" name="Rectangle 56"/>
          <p:cNvSpPr>
            <a:spLocks noChangeArrowheads="1"/>
          </p:cNvSpPr>
          <p:nvPr/>
        </p:nvSpPr>
        <p:spPr bwMode="auto">
          <a:xfrm>
            <a:off x="7077925" y="2293206"/>
            <a:ext cx="973023" cy="36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en-US" altLang="en-US" u="none" dirty="0">
                <a:solidFill>
                  <a:srgbClr val="000000"/>
                </a:solidFill>
                <a:latin typeface="Arial Narrow" panose="020B0606020202030204" pitchFamily="34" charset="0"/>
              </a:rPr>
              <a:t>rejected</a:t>
            </a:r>
            <a:endParaRPr lang="en-US" altLang="en-US" sz="1800" u="none" dirty="0"/>
          </a:p>
        </p:txBody>
      </p:sp>
      <p:sp>
        <p:nvSpPr>
          <p:cNvPr id="39" name="Rectangle 56"/>
          <p:cNvSpPr>
            <a:spLocks noChangeArrowheads="1"/>
          </p:cNvSpPr>
          <p:nvPr/>
        </p:nvSpPr>
        <p:spPr bwMode="auto">
          <a:xfrm>
            <a:off x="9957197" y="2742717"/>
            <a:ext cx="245099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u="none" dirty="0">
                <a:solidFill>
                  <a:srgbClr val="000000"/>
                </a:solidFill>
                <a:latin typeface="Arial Narrow" panose="020B0606020202030204" pitchFamily="34" charset="0"/>
              </a:rPr>
              <a:t>very/most likely +ive</a:t>
            </a:r>
            <a:endParaRPr lang="en-US" altLang="en-US" sz="1800" u="none" dirty="0"/>
          </a:p>
        </p:txBody>
      </p:sp>
      <p:grpSp>
        <p:nvGrpSpPr>
          <p:cNvPr id="4" name="Group 3"/>
          <p:cNvGrpSpPr/>
          <p:nvPr/>
        </p:nvGrpSpPr>
        <p:grpSpPr>
          <a:xfrm>
            <a:off x="2829526" y="3190734"/>
            <a:ext cx="9601105" cy="400110"/>
            <a:chOff x="2829526" y="3190734"/>
            <a:chExt cx="9601105" cy="400110"/>
          </a:xfrm>
        </p:grpSpPr>
        <p:sp>
          <p:nvSpPr>
            <p:cNvPr id="40" name="Line 76"/>
            <p:cNvSpPr>
              <a:spLocks noChangeShapeType="1"/>
            </p:cNvSpPr>
            <p:nvPr/>
          </p:nvSpPr>
          <p:spPr bwMode="auto">
            <a:xfrm>
              <a:off x="2829526" y="3390789"/>
              <a:ext cx="1113311" cy="0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1" name="Rectangle 56"/>
            <p:cNvSpPr>
              <a:spLocks noChangeArrowheads="1"/>
            </p:cNvSpPr>
            <p:nvPr/>
          </p:nvSpPr>
          <p:spPr bwMode="auto">
            <a:xfrm>
              <a:off x="7077924" y="3190734"/>
              <a:ext cx="110927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Non –ive</a:t>
              </a:r>
              <a:endParaRPr lang="en-US" altLang="en-US" sz="1800" u="none" dirty="0"/>
            </a:p>
          </p:txBody>
        </p:sp>
        <p:sp>
          <p:nvSpPr>
            <p:cNvPr id="42" name="Rectangle 56"/>
            <p:cNvSpPr>
              <a:spLocks noChangeArrowheads="1"/>
            </p:cNvSpPr>
            <p:nvPr/>
          </p:nvSpPr>
          <p:spPr bwMode="auto">
            <a:xfrm>
              <a:off x="8712210" y="3190734"/>
              <a:ext cx="50174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–ive</a:t>
              </a:r>
              <a:endParaRPr lang="en-US" altLang="en-US" sz="1800" u="none" dirty="0"/>
            </a:p>
          </p:txBody>
        </p:sp>
        <p:sp>
          <p:nvSpPr>
            <p:cNvPr id="43" name="Rectangle 56"/>
            <p:cNvSpPr>
              <a:spLocks noChangeArrowheads="1"/>
            </p:cNvSpPr>
            <p:nvPr/>
          </p:nvSpPr>
          <p:spPr bwMode="auto">
            <a:xfrm>
              <a:off x="9957197" y="3190734"/>
              <a:ext cx="247343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very/most likely –ive</a:t>
              </a:r>
              <a:endParaRPr lang="en-US" altLang="en-US" sz="1800" u="none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5099471" y="3705912"/>
            <a:ext cx="8403568" cy="400110"/>
            <a:chOff x="5099471" y="3705912"/>
            <a:chExt cx="8403568" cy="400110"/>
          </a:xfrm>
        </p:grpSpPr>
        <p:sp>
          <p:nvSpPr>
            <p:cNvPr id="44" name="Line 76"/>
            <p:cNvSpPr>
              <a:spLocks noChangeShapeType="1"/>
            </p:cNvSpPr>
            <p:nvPr/>
          </p:nvSpPr>
          <p:spPr bwMode="auto">
            <a:xfrm flipH="1">
              <a:off x="5099471" y="3905967"/>
              <a:ext cx="1113311" cy="0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5" name="Rectangle 56"/>
            <p:cNvSpPr>
              <a:spLocks noChangeArrowheads="1"/>
            </p:cNvSpPr>
            <p:nvPr/>
          </p:nvSpPr>
          <p:spPr bwMode="auto">
            <a:xfrm>
              <a:off x="7077924" y="3705912"/>
              <a:ext cx="107882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–</a:t>
              </a:r>
              <a:r>
                <a:rPr lang="en-US" altLang="en-US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ive only</a:t>
              </a:r>
              <a:endParaRPr lang="en-US" altLang="en-US" sz="1800" u="none" dirty="0"/>
            </a:p>
          </p:txBody>
        </p:sp>
        <p:sp>
          <p:nvSpPr>
            <p:cNvPr id="46" name="Rectangle 56"/>
            <p:cNvSpPr>
              <a:spLocks noChangeArrowheads="1"/>
            </p:cNvSpPr>
            <p:nvPr/>
          </p:nvSpPr>
          <p:spPr bwMode="auto">
            <a:xfrm>
              <a:off x="8712211" y="3705912"/>
              <a:ext cx="956993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not –ive</a:t>
              </a:r>
              <a:endParaRPr lang="en-US" altLang="en-US" sz="1800" u="none" dirty="0"/>
            </a:p>
          </p:txBody>
        </p:sp>
        <p:sp>
          <p:nvSpPr>
            <p:cNvPr id="47" name="Rectangle 56"/>
            <p:cNvSpPr>
              <a:spLocks noChangeArrowheads="1"/>
            </p:cNvSpPr>
            <p:nvPr/>
          </p:nvSpPr>
          <p:spPr bwMode="auto">
            <a:xfrm>
              <a:off x="9957197" y="3705912"/>
              <a:ext cx="354584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possibly/likely +ive &amp;/or trivial</a:t>
              </a:r>
              <a:endParaRPr lang="en-US" altLang="en-US" sz="1800" u="none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332462" y="4137960"/>
            <a:ext cx="10162563" cy="400110"/>
            <a:chOff x="3332462" y="4137960"/>
            <a:chExt cx="10162563" cy="400110"/>
          </a:xfrm>
        </p:grpSpPr>
        <p:sp>
          <p:nvSpPr>
            <p:cNvPr id="48" name="Line 76"/>
            <p:cNvSpPr>
              <a:spLocks noChangeShapeType="1"/>
            </p:cNvSpPr>
            <p:nvPr/>
          </p:nvSpPr>
          <p:spPr bwMode="auto">
            <a:xfrm>
              <a:off x="3332462" y="4338015"/>
              <a:ext cx="1113311" cy="0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9" name="Rectangle 56"/>
            <p:cNvSpPr>
              <a:spLocks noChangeArrowheads="1"/>
            </p:cNvSpPr>
            <p:nvPr/>
          </p:nvSpPr>
          <p:spPr bwMode="auto">
            <a:xfrm>
              <a:off x="7077925" y="4137960"/>
              <a:ext cx="108683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+</a:t>
              </a:r>
              <a:r>
                <a:rPr lang="en-US" altLang="en-US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ive only</a:t>
              </a:r>
              <a:endParaRPr lang="en-US" altLang="en-US" sz="1800" u="none" dirty="0"/>
            </a:p>
          </p:txBody>
        </p:sp>
        <p:sp>
          <p:nvSpPr>
            <p:cNvPr id="54" name="Rectangle 56"/>
            <p:cNvSpPr>
              <a:spLocks noChangeArrowheads="1"/>
            </p:cNvSpPr>
            <p:nvPr/>
          </p:nvSpPr>
          <p:spPr bwMode="auto">
            <a:xfrm>
              <a:off x="8712210" y="4137960"/>
              <a:ext cx="96500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not +ive</a:t>
              </a:r>
              <a:endParaRPr lang="en-US" altLang="en-US" sz="1800" u="none" dirty="0"/>
            </a:p>
          </p:txBody>
        </p:sp>
        <p:sp>
          <p:nvSpPr>
            <p:cNvPr id="55" name="Rectangle 56"/>
            <p:cNvSpPr>
              <a:spLocks noChangeArrowheads="1"/>
            </p:cNvSpPr>
            <p:nvPr/>
          </p:nvSpPr>
          <p:spPr bwMode="auto">
            <a:xfrm>
              <a:off x="9957197" y="4137960"/>
              <a:ext cx="353782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/>
              <a:r>
                <a: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possibly/likely –ive &amp;/or trivial</a:t>
              </a:r>
              <a:endParaRPr lang="en-US" altLang="en-US" sz="1800" u="none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4872339" y="4643955"/>
            <a:ext cx="7664090" cy="400110"/>
            <a:chOff x="4872339" y="4643955"/>
            <a:chExt cx="7664090" cy="400110"/>
          </a:xfrm>
        </p:grpSpPr>
        <p:sp>
          <p:nvSpPr>
            <p:cNvPr id="56" name="Line 76"/>
            <p:cNvSpPr>
              <a:spLocks noChangeShapeType="1"/>
            </p:cNvSpPr>
            <p:nvPr/>
          </p:nvSpPr>
          <p:spPr bwMode="auto">
            <a:xfrm flipH="1">
              <a:off x="4872339" y="4844010"/>
              <a:ext cx="492815" cy="0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7" name="Rectangle 56"/>
            <p:cNvSpPr>
              <a:spLocks noChangeArrowheads="1"/>
            </p:cNvSpPr>
            <p:nvPr/>
          </p:nvSpPr>
          <p:spPr bwMode="auto">
            <a:xfrm>
              <a:off x="7077924" y="4643955"/>
              <a:ext cx="134492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–ive </a:t>
              </a:r>
              <a:r>
                <a: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&amp; </a:t>
              </a:r>
              <a:r>
                <a:rPr lang="en-US" altLang="en-US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+ive</a:t>
              </a:r>
              <a:endParaRPr lang="en-US" altLang="en-US" sz="1800" u="none" dirty="0"/>
            </a:p>
          </p:txBody>
        </p:sp>
        <p:sp>
          <p:nvSpPr>
            <p:cNvPr id="58" name="Rectangle 56"/>
            <p:cNvSpPr>
              <a:spLocks noChangeArrowheads="1"/>
            </p:cNvSpPr>
            <p:nvPr/>
          </p:nvSpPr>
          <p:spPr bwMode="auto">
            <a:xfrm>
              <a:off x="8712211" y="4643955"/>
              <a:ext cx="63799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trivial</a:t>
              </a:r>
              <a:endParaRPr lang="en-US" altLang="en-US" sz="1800" u="none" dirty="0"/>
            </a:p>
          </p:txBody>
        </p:sp>
        <p:sp>
          <p:nvSpPr>
            <p:cNvPr id="59" name="Rectangle 56"/>
            <p:cNvSpPr>
              <a:spLocks noChangeArrowheads="1"/>
            </p:cNvSpPr>
            <p:nvPr/>
          </p:nvSpPr>
          <p:spPr bwMode="auto">
            <a:xfrm>
              <a:off x="9957197" y="4643955"/>
              <a:ext cx="257923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very/most likely trivial</a:t>
              </a:r>
              <a:endParaRPr lang="en-US" altLang="en-US" sz="1800" u="none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185255" y="5089858"/>
            <a:ext cx="8351174" cy="400110"/>
            <a:chOff x="4185255" y="5089858"/>
            <a:chExt cx="8351174" cy="400110"/>
          </a:xfrm>
        </p:grpSpPr>
        <p:sp>
          <p:nvSpPr>
            <p:cNvPr id="60" name="Line 76"/>
            <p:cNvSpPr>
              <a:spLocks noChangeShapeType="1"/>
            </p:cNvSpPr>
            <p:nvPr/>
          </p:nvSpPr>
          <p:spPr bwMode="auto">
            <a:xfrm flipH="1">
              <a:off x="4185255" y="5289913"/>
              <a:ext cx="443350" cy="0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1" name="Rectangle 60"/>
            <p:cNvSpPr>
              <a:spLocks noChangeArrowheads="1"/>
            </p:cNvSpPr>
            <p:nvPr/>
          </p:nvSpPr>
          <p:spPr bwMode="auto">
            <a:xfrm>
              <a:off x="7077924" y="5089858"/>
              <a:ext cx="134492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/>
              <a:r>
                <a:rPr lang="en-US" altLang="en-US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–ive </a:t>
              </a:r>
              <a:r>
                <a: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&amp; </a:t>
              </a:r>
              <a:r>
                <a:rPr lang="en-US" altLang="en-US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+ive</a:t>
              </a:r>
              <a:endParaRPr lang="en-US" altLang="en-US" sz="1800" u="none" dirty="0"/>
            </a:p>
          </p:txBody>
        </p:sp>
        <p:sp>
          <p:nvSpPr>
            <p:cNvPr id="62" name="Rectangle 56"/>
            <p:cNvSpPr>
              <a:spLocks noChangeArrowheads="1"/>
            </p:cNvSpPr>
            <p:nvPr/>
          </p:nvSpPr>
          <p:spPr bwMode="auto">
            <a:xfrm>
              <a:off x="8712211" y="5089858"/>
              <a:ext cx="63799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trivial</a:t>
              </a:r>
              <a:endParaRPr lang="en-US" altLang="en-US" sz="1800" u="none" dirty="0"/>
            </a:p>
          </p:txBody>
        </p:sp>
        <p:sp>
          <p:nvSpPr>
            <p:cNvPr id="63" name="Rectangle 56"/>
            <p:cNvSpPr>
              <a:spLocks noChangeArrowheads="1"/>
            </p:cNvSpPr>
            <p:nvPr/>
          </p:nvSpPr>
          <p:spPr bwMode="auto">
            <a:xfrm>
              <a:off x="9957197" y="5089858"/>
              <a:ext cx="257923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very/most likely trivial</a:t>
              </a:r>
              <a:endParaRPr lang="en-US" altLang="en-US" sz="1800" u="none" dirty="0"/>
            </a:p>
          </p:txBody>
        </p:sp>
      </p:grpSp>
      <p:sp>
        <p:nvSpPr>
          <p:cNvPr id="67" name="Line 55"/>
          <p:cNvSpPr>
            <a:spLocks noChangeShapeType="1"/>
          </p:cNvSpPr>
          <p:nvPr/>
        </p:nvSpPr>
        <p:spPr bwMode="auto">
          <a:xfrm>
            <a:off x="2469937" y="2657068"/>
            <a:ext cx="12743844" cy="0"/>
          </a:xfrm>
          <a:prstGeom prst="line">
            <a:avLst/>
          </a:prstGeom>
          <a:noFill/>
          <a:ln w="9525" cap="flat">
            <a:solidFill>
              <a:srgbClr val="000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grpSp>
        <p:nvGrpSpPr>
          <p:cNvPr id="10" name="Group 9"/>
          <p:cNvGrpSpPr/>
          <p:nvPr/>
        </p:nvGrpSpPr>
        <p:grpSpPr>
          <a:xfrm>
            <a:off x="2469937" y="1922302"/>
            <a:ext cx="12743844" cy="1728190"/>
            <a:chOff x="2469937" y="1922302"/>
            <a:chExt cx="12743844" cy="1728190"/>
          </a:xfrm>
        </p:grpSpPr>
        <p:sp>
          <p:nvSpPr>
            <p:cNvPr id="64" name="Line 55"/>
            <p:cNvSpPr>
              <a:spLocks noChangeShapeType="1"/>
            </p:cNvSpPr>
            <p:nvPr/>
          </p:nvSpPr>
          <p:spPr bwMode="auto">
            <a:xfrm>
              <a:off x="2469937" y="3650492"/>
              <a:ext cx="12743844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13929240" y="1922302"/>
              <a:ext cx="1110882" cy="1419241"/>
              <a:chOff x="13929240" y="1922302"/>
              <a:chExt cx="1110882" cy="1419241"/>
            </a:xfrm>
          </p:grpSpPr>
          <p:sp>
            <p:nvSpPr>
              <p:cNvPr id="76" name="Rectangle 56"/>
              <p:cNvSpPr>
                <a:spLocks noChangeArrowheads="1"/>
              </p:cNvSpPr>
              <p:nvPr/>
            </p:nvSpPr>
            <p:spPr bwMode="auto">
              <a:xfrm>
                <a:off x="13929241" y="2294051"/>
                <a:ext cx="1101327" cy="3600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Aft>
                    <a:spcPts val="0"/>
                  </a:spcAft>
                </a:pPr>
                <a:r>
                  <a:rPr lang="en-US" altLang="en-US" u="none" dirty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of effects</a:t>
                </a:r>
                <a:endParaRPr lang="en-US" altLang="en-US" sz="1800" u="none" dirty="0"/>
              </a:p>
            </p:txBody>
          </p:sp>
          <p:sp>
            <p:nvSpPr>
              <p:cNvPr id="77" name="Rectangle 56"/>
              <p:cNvSpPr>
                <a:spLocks noChangeArrowheads="1"/>
              </p:cNvSpPr>
              <p:nvPr/>
            </p:nvSpPr>
            <p:spPr bwMode="auto">
              <a:xfrm>
                <a:off x="13929241" y="1922302"/>
                <a:ext cx="973023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u="none" dirty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Number</a:t>
                </a:r>
                <a:endParaRPr lang="en-US" altLang="en-US" sz="1800" u="none" dirty="0"/>
              </a:p>
            </p:txBody>
          </p:sp>
          <p:sp>
            <p:nvSpPr>
              <p:cNvPr id="78" name="Rectangle 56"/>
              <p:cNvSpPr>
                <a:spLocks noChangeArrowheads="1"/>
              </p:cNvSpPr>
              <p:nvPr/>
            </p:nvSpPr>
            <p:spPr bwMode="auto">
              <a:xfrm>
                <a:off x="13929240" y="2941433"/>
                <a:ext cx="1110882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u="none" dirty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16 (52%)</a:t>
                </a:r>
                <a:endParaRPr lang="en-US" altLang="en-US" sz="1800" u="none" dirty="0"/>
              </a:p>
            </p:txBody>
          </p:sp>
        </p:grpSp>
      </p:grpSp>
      <p:grpSp>
        <p:nvGrpSpPr>
          <p:cNvPr id="11" name="Group 10"/>
          <p:cNvGrpSpPr/>
          <p:nvPr/>
        </p:nvGrpSpPr>
        <p:grpSpPr>
          <a:xfrm>
            <a:off x="2469937" y="3924050"/>
            <a:ext cx="12743844" cy="666390"/>
            <a:chOff x="2469937" y="3924050"/>
            <a:chExt cx="12743844" cy="666390"/>
          </a:xfrm>
        </p:grpSpPr>
        <p:sp>
          <p:nvSpPr>
            <p:cNvPr id="65" name="Line 55"/>
            <p:cNvSpPr>
              <a:spLocks noChangeShapeType="1"/>
            </p:cNvSpPr>
            <p:nvPr/>
          </p:nvSpPr>
          <p:spPr bwMode="auto">
            <a:xfrm>
              <a:off x="2469937" y="4590440"/>
              <a:ext cx="12743844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9" name="Rectangle 56"/>
            <p:cNvSpPr>
              <a:spLocks noChangeArrowheads="1"/>
            </p:cNvSpPr>
            <p:nvPr/>
          </p:nvSpPr>
          <p:spPr bwMode="auto">
            <a:xfrm>
              <a:off x="13929240" y="3924050"/>
              <a:ext cx="111088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12 (39%)</a:t>
              </a:r>
              <a:endParaRPr lang="en-US" altLang="en-US" sz="1800" u="none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2469937" y="4892812"/>
            <a:ext cx="12743844" cy="656103"/>
            <a:chOff x="2469937" y="4892812"/>
            <a:chExt cx="12743844" cy="656103"/>
          </a:xfrm>
        </p:grpSpPr>
        <p:sp>
          <p:nvSpPr>
            <p:cNvPr id="66" name="Line 55"/>
            <p:cNvSpPr>
              <a:spLocks noChangeShapeType="1"/>
            </p:cNvSpPr>
            <p:nvPr/>
          </p:nvSpPr>
          <p:spPr bwMode="auto">
            <a:xfrm>
              <a:off x="2469937" y="5548915"/>
              <a:ext cx="12743844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0" name="Rectangle 56"/>
            <p:cNvSpPr>
              <a:spLocks noChangeArrowheads="1"/>
            </p:cNvSpPr>
            <p:nvPr/>
          </p:nvSpPr>
          <p:spPr bwMode="auto">
            <a:xfrm>
              <a:off x="13929240" y="4892812"/>
              <a:ext cx="95859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3 (10%)</a:t>
              </a:r>
              <a:endParaRPr lang="en-US" altLang="en-US" sz="1800" u="none" dirty="0"/>
            </a:p>
          </p:txBody>
        </p:sp>
      </p:grpSp>
      <p:sp>
        <p:nvSpPr>
          <p:cNvPr id="91" name="Freeform 90"/>
          <p:cNvSpPr/>
          <p:nvPr/>
        </p:nvSpPr>
        <p:spPr bwMode="auto">
          <a:xfrm>
            <a:off x="13744053" y="2721155"/>
            <a:ext cx="1545628" cy="840777"/>
          </a:xfrm>
          <a:custGeom>
            <a:avLst/>
            <a:gdLst>
              <a:gd name="connsiteX0" fmla="*/ 1468562 w 1525162"/>
              <a:gd name="connsiteY0" fmla="*/ 263237 h 880725"/>
              <a:gd name="connsiteX1" fmla="*/ 1440853 w 1525162"/>
              <a:gd name="connsiteY1" fmla="*/ 207818 h 880725"/>
              <a:gd name="connsiteX2" fmla="*/ 664999 w 1525162"/>
              <a:gd name="connsiteY2" fmla="*/ 41564 h 880725"/>
              <a:gd name="connsiteX3" fmla="*/ 13835 w 1525162"/>
              <a:gd name="connsiteY3" fmla="*/ 290946 h 880725"/>
              <a:gd name="connsiteX4" fmla="*/ 318635 w 1525162"/>
              <a:gd name="connsiteY4" fmla="*/ 831273 h 880725"/>
              <a:gd name="connsiteX5" fmla="*/ 1426999 w 1525162"/>
              <a:gd name="connsiteY5" fmla="*/ 762000 h 880725"/>
              <a:gd name="connsiteX6" fmla="*/ 1330017 w 1525162"/>
              <a:gd name="connsiteY6" fmla="*/ 0 h 880725"/>
              <a:gd name="connsiteX0" fmla="*/ 1440853 w 1506282"/>
              <a:gd name="connsiteY0" fmla="*/ 207818 h 880725"/>
              <a:gd name="connsiteX1" fmla="*/ 664999 w 1506282"/>
              <a:gd name="connsiteY1" fmla="*/ 41564 h 880725"/>
              <a:gd name="connsiteX2" fmla="*/ 13835 w 1506282"/>
              <a:gd name="connsiteY2" fmla="*/ 290946 h 880725"/>
              <a:gd name="connsiteX3" fmla="*/ 318635 w 1506282"/>
              <a:gd name="connsiteY3" fmla="*/ 831273 h 880725"/>
              <a:gd name="connsiteX4" fmla="*/ 1426999 w 1506282"/>
              <a:gd name="connsiteY4" fmla="*/ 762000 h 880725"/>
              <a:gd name="connsiteX5" fmla="*/ 1330017 w 1506282"/>
              <a:gd name="connsiteY5" fmla="*/ 0 h 880725"/>
              <a:gd name="connsiteX0" fmla="*/ 1545628 w 1545628"/>
              <a:gd name="connsiteY0" fmla="*/ 255443 h 880725"/>
              <a:gd name="connsiteX1" fmla="*/ 664999 w 1545628"/>
              <a:gd name="connsiteY1" fmla="*/ 41564 h 880725"/>
              <a:gd name="connsiteX2" fmla="*/ 13835 w 1545628"/>
              <a:gd name="connsiteY2" fmla="*/ 290946 h 880725"/>
              <a:gd name="connsiteX3" fmla="*/ 318635 w 1545628"/>
              <a:gd name="connsiteY3" fmla="*/ 831273 h 880725"/>
              <a:gd name="connsiteX4" fmla="*/ 1426999 w 1545628"/>
              <a:gd name="connsiteY4" fmla="*/ 762000 h 880725"/>
              <a:gd name="connsiteX5" fmla="*/ 1330017 w 1545628"/>
              <a:gd name="connsiteY5" fmla="*/ 0 h 880725"/>
              <a:gd name="connsiteX0" fmla="*/ 1545628 w 1545628"/>
              <a:gd name="connsiteY0" fmla="*/ 217343 h 840777"/>
              <a:gd name="connsiteX1" fmla="*/ 664999 w 1545628"/>
              <a:gd name="connsiteY1" fmla="*/ 3464 h 840777"/>
              <a:gd name="connsiteX2" fmla="*/ 13835 w 1545628"/>
              <a:gd name="connsiteY2" fmla="*/ 252846 h 840777"/>
              <a:gd name="connsiteX3" fmla="*/ 318635 w 1545628"/>
              <a:gd name="connsiteY3" fmla="*/ 793173 h 840777"/>
              <a:gd name="connsiteX4" fmla="*/ 1426999 w 1545628"/>
              <a:gd name="connsiteY4" fmla="*/ 723900 h 840777"/>
              <a:gd name="connsiteX5" fmla="*/ 1241117 w 1545628"/>
              <a:gd name="connsiteY5" fmla="*/ 0 h 840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45628" h="840777">
                <a:moveTo>
                  <a:pt x="1545628" y="217343"/>
                </a:moveTo>
                <a:cubicBezTo>
                  <a:pt x="1411701" y="180397"/>
                  <a:pt x="920298" y="-2453"/>
                  <a:pt x="664999" y="3464"/>
                </a:cubicBezTo>
                <a:cubicBezTo>
                  <a:pt x="409700" y="9381"/>
                  <a:pt x="71562" y="121228"/>
                  <a:pt x="13835" y="252846"/>
                </a:cubicBezTo>
                <a:cubicBezTo>
                  <a:pt x="-43892" y="384464"/>
                  <a:pt x="83108" y="714664"/>
                  <a:pt x="318635" y="793173"/>
                </a:cubicBezTo>
                <a:cubicBezTo>
                  <a:pt x="554162" y="871682"/>
                  <a:pt x="1273252" y="856095"/>
                  <a:pt x="1426999" y="723900"/>
                </a:cubicBezTo>
                <a:cubicBezTo>
                  <a:pt x="1580746" y="591705"/>
                  <a:pt x="1373890" y="311727"/>
                  <a:pt x="1241117" y="0"/>
                </a:cubicBezTo>
              </a:path>
            </a:pathLst>
          </a:custGeom>
          <a:noFill/>
          <a:ln w="57150" cap="flat" cmpd="sng" algn="ctr">
            <a:solidFill>
              <a:srgbClr val="33CC33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/>
          </a:p>
        </p:txBody>
      </p:sp>
      <p:sp>
        <p:nvSpPr>
          <p:cNvPr id="93" name="Freeform 92"/>
          <p:cNvSpPr/>
          <p:nvPr/>
        </p:nvSpPr>
        <p:spPr bwMode="auto">
          <a:xfrm flipV="1">
            <a:off x="13734720" y="3749907"/>
            <a:ext cx="1368152" cy="755523"/>
          </a:xfrm>
          <a:custGeom>
            <a:avLst/>
            <a:gdLst>
              <a:gd name="connsiteX0" fmla="*/ 1468562 w 1525162"/>
              <a:gd name="connsiteY0" fmla="*/ 263237 h 880725"/>
              <a:gd name="connsiteX1" fmla="*/ 1440853 w 1525162"/>
              <a:gd name="connsiteY1" fmla="*/ 207818 h 880725"/>
              <a:gd name="connsiteX2" fmla="*/ 664999 w 1525162"/>
              <a:gd name="connsiteY2" fmla="*/ 41564 h 880725"/>
              <a:gd name="connsiteX3" fmla="*/ 13835 w 1525162"/>
              <a:gd name="connsiteY3" fmla="*/ 290946 h 880725"/>
              <a:gd name="connsiteX4" fmla="*/ 318635 w 1525162"/>
              <a:gd name="connsiteY4" fmla="*/ 831273 h 880725"/>
              <a:gd name="connsiteX5" fmla="*/ 1426999 w 1525162"/>
              <a:gd name="connsiteY5" fmla="*/ 762000 h 880725"/>
              <a:gd name="connsiteX6" fmla="*/ 1330017 w 1525162"/>
              <a:gd name="connsiteY6" fmla="*/ 0 h 880725"/>
              <a:gd name="connsiteX0" fmla="*/ 1440853 w 1506282"/>
              <a:gd name="connsiteY0" fmla="*/ 207818 h 880725"/>
              <a:gd name="connsiteX1" fmla="*/ 664999 w 1506282"/>
              <a:gd name="connsiteY1" fmla="*/ 41564 h 880725"/>
              <a:gd name="connsiteX2" fmla="*/ 13835 w 1506282"/>
              <a:gd name="connsiteY2" fmla="*/ 290946 h 880725"/>
              <a:gd name="connsiteX3" fmla="*/ 318635 w 1506282"/>
              <a:gd name="connsiteY3" fmla="*/ 831273 h 880725"/>
              <a:gd name="connsiteX4" fmla="*/ 1426999 w 1506282"/>
              <a:gd name="connsiteY4" fmla="*/ 762000 h 880725"/>
              <a:gd name="connsiteX5" fmla="*/ 1330017 w 1506282"/>
              <a:gd name="connsiteY5" fmla="*/ 0 h 880725"/>
              <a:gd name="connsiteX0" fmla="*/ 1505843 w 1506282"/>
              <a:gd name="connsiteY0" fmla="*/ 157235 h 880725"/>
              <a:gd name="connsiteX1" fmla="*/ 664999 w 1506282"/>
              <a:gd name="connsiteY1" fmla="*/ 41564 h 880725"/>
              <a:gd name="connsiteX2" fmla="*/ 13835 w 1506282"/>
              <a:gd name="connsiteY2" fmla="*/ 290946 h 880725"/>
              <a:gd name="connsiteX3" fmla="*/ 318635 w 1506282"/>
              <a:gd name="connsiteY3" fmla="*/ 831273 h 880725"/>
              <a:gd name="connsiteX4" fmla="*/ 1426999 w 1506282"/>
              <a:gd name="connsiteY4" fmla="*/ 762000 h 880725"/>
              <a:gd name="connsiteX5" fmla="*/ 1330017 w 1506282"/>
              <a:gd name="connsiteY5" fmla="*/ 0 h 880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06282" h="880725">
                <a:moveTo>
                  <a:pt x="1505843" y="157235"/>
                </a:moveTo>
                <a:cubicBezTo>
                  <a:pt x="1371916" y="120289"/>
                  <a:pt x="913667" y="19279"/>
                  <a:pt x="664999" y="41564"/>
                </a:cubicBezTo>
                <a:cubicBezTo>
                  <a:pt x="416331" y="63849"/>
                  <a:pt x="71562" y="159328"/>
                  <a:pt x="13835" y="290946"/>
                </a:cubicBezTo>
                <a:cubicBezTo>
                  <a:pt x="-43892" y="422564"/>
                  <a:pt x="83108" y="752764"/>
                  <a:pt x="318635" y="831273"/>
                </a:cubicBezTo>
                <a:cubicBezTo>
                  <a:pt x="554162" y="909782"/>
                  <a:pt x="1258435" y="900545"/>
                  <a:pt x="1426999" y="762000"/>
                </a:cubicBezTo>
                <a:cubicBezTo>
                  <a:pt x="1595563" y="623455"/>
                  <a:pt x="1462790" y="311727"/>
                  <a:pt x="1330017" y="0"/>
                </a:cubicBezTo>
              </a:path>
            </a:pathLst>
          </a:custGeom>
          <a:noFill/>
          <a:ln w="57150" cap="flat" cmpd="sng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/>
          </a:p>
        </p:txBody>
      </p:sp>
      <p:sp>
        <p:nvSpPr>
          <p:cNvPr id="94" name="Freeform 93"/>
          <p:cNvSpPr/>
          <p:nvPr/>
        </p:nvSpPr>
        <p:spPr bwMode="auto">
          <a:xfrm rot="16200000">
            <a:off x="13965381" y="4553086"/>
            <a:ext cx="744815" cy="1128950"/>
          </a:xfrm>
          <a:custGeom>
            <a:avLst/>
            <a:gdLst>
              <a:gd name="connsiteX0" fmla="*/ 1468562 w 1525162"/>
              <a:gd name="connsiteY0" fmla="*/ 263237 h 880725"/>
              <a:gd name="connsiteX1" fmla="*/ 1440853 w 1525162"/>
              <a:gd name="connsiteY1" fmla="*/ 207818 h 880725"/>
              <a:gd name="connsiteX2" fmla="*/ 664999 w 1525162"/>
              <a:gd name="connsiteY2" fmla="*/ 41564 h 880725"/>
              <a:gd name="connsiteX3" fmla="*/ 13835 w 1525162"/>
              <a:gd name="connsiteY3" fmla="*/ 290946 h 880725"/>
              <a:gd name="connsiteX4" fmla="*/ 318635 w 1525162"/>
              <a:gd name="connsiteY4" fmla="*/ 831273 h 880725"/>
              <a:gd name="connsiteX5" fmla="*/ 1426999 w 1525162"/>
              <a:gd name="connsiteY5" fmla="*/ 762000 h 880725"/>
              <a:gd name="connsiteX6" fmla="*/ 1330017 w 1525162"/>
              <a:gd name="connsiteY6" fmla="*/ 0 h 880725"/>
              <a:gd name="connsiteX0" fmla="*/ 1440853 w 1506282"/>
              <a:gd name="connsiteY0" fmla="*/ 207818 h 880725"/>
              <a:gd name="connsiteX1" fmla="*/ 664999 w 1506282"/>
              <a:gd name="connsiteY1" fmla="*/ 41564 h 880725"/>
              <a:gd name="connsiteX2" fmla="*/ 13835 w 1506282"/>
              <a:gd name="connsiteY2" fmla="*/ 290946 h 880725"/>
              <a:gd name="connsiteX3" fmla="*/ 318635 w 1506282"/>
              <a:gd name="connsiteY3" fmla="*/ 831273 h 880725"/>
              <a:gd name="connsiteX4" fmla="*/ 1426999 w 1506282"/>
              <a:gd name="connsiteY4" fmla="*/ 762000 h 880725"/>
              <a:gd name="connsiteX5" fmla="*/ 1330017 w 1506282"/>
              <a:gd name="connsiteY5" fmla="*/ 0 h 880725"/>
              <a:gd name="connsiteX0" fmla="*/ 1505843 w 1506282"/>
              <a:gd name="connsiteY0" fmla="*/ 157235 h 880725"/>
              <a:gd name="connsiteX1" fmla="*/ 664999 w 1506282"/>
              <a:gd name="connsiteY1" fmla="*/ 41564 h 880725"/>
              <a:gd name="connsiteX2" fmla="*/ 13835 w 1506282"/>
              <a:gd name="connsiteY2" fmla="*/ 290946 h 880725"/>
              <a:gd name="connsiteX3" fmla="*/ 318635 w 1506282"/>
              <a:gd name="connsiteY3" fmla="*/ 831273 h 880725"/>
              <a:gd name="connsiteX4" fmla="*/ 1426999 w 1506282"/>
              <a:gd name="connsiteY4" fmla="*/ 762000 h 880725"/>
              <a:gd name="connsiteX5" fmla="*/ 1330017 w 1506282"/>
              <a:gd name="connsiteY5" fmla="*/ 0 h 880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06282" h="880725">
                <a:moveTo>
                  <a:pt x="1505843" y="157235"/>
                </a:moveTo>
                <a:cubicBezTo>
                  <a:pt x="1371916" y="120289"/>
                  <a:pt x="913667" y="19279"/>
                  <a:pt x="664999" y="41564"/>
                </a:cubicBezTo>
                <a:cubicBezTo>
                  <a:pt x="416331" y="63849"/>
                  <a:pt x="71562" y="159328"/>
                  <a:pt x="13835" y="290946"/>
                </a:cubicBezTo>
                <a:cubicBezTo>
                  <a:pt x="-43892" y="422564"/>
                  <a:pt x="83108" y="752764"/>
                  <a:pt x="318635" y="831273"/>
                </a:cubicBezTo>
                <a:cubicBezTo>
                  <a:pt x="554162" y="909782"/>
                  <a:pt x="1258435" y="900545"/>
                  <a:pt x="1426999" y="762000"/>
                </a:cubicBezTo>
                <a:cubicBezTo>
                  <a:pt x="1595563" y="623455"/>
                  <a:pt x="1462790" y="311727"/>
                  <a:pt x="1330017" y="0"/>
                </a:cubicBezTo>
              </a:path>
            </a:pathLst>
          </a:cu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8726458" y="1840722"/>
            <a:ext cx="4768567" cy="812583"/>
            <a:chOff x="8726458" y="1840722"/>
            <a:chExt cx="4768567" cy="812583"/>
          </a:xfrm>
        </p:grpSpPr>
        <p:sp>
          <p:nvSpPr>
            <p:cNvPr id="37" name="Rectangle 56"/>
            <p:cNvSpPr>
              <a:spLocks noChangeArrowheads="1"/>
            </p:cNvSpPr>
            <p:nvPr/>
          </p:nvSpPr>
          <p:spPr bwMode="auto">
            <a:xfrm>
              <a:off x="8726460" y="2293206"/>
              <a:ext cx="804707" cy="3600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Aft>
                  <a:spcPts val="0"/>
                </a:spcAft>
              </a:pPr>
              <a:r>
                <a: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testing</a:t>
              </a:r>
              <a:endParaRPr lang="en-US" altLang="en-US" sz="1800" u="none" dirty="0"/>
            </a:p>
          </p:txBody>
        </p:sp>
        <p:sp>
          <p:nvSpPr>
            <p:cNvPr id="38" name="Rectangle 56"/>
            <p:cNvSpPr>
              <a:spLocks noChangeArrowheads="1"/>
            </p:cNvSpPr>
            <p:nvPr/>
          </p:nvSpPr>
          <p:spPr bwMode="auto">
            <a:xfrm>
              <a:off x="9957197" y="2292554"/>
              <a:ext cx="2051844" cy="3600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Aft>
                  <a:spcPts val="0"/>
                </a:spcAft>
              </a:pPr>
              <a:r>
                <a: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non-clinical MBD</a:t>
              </a:r>
              <a:endParaRPr lang="en-US" altLang="en-US" sz="1800" u="none" dirty="0"/>
            </a:p>
          </p:txBody>
        </p:sp>
        <p:sp>
          <p:nvSpPr>
            <p:cNvPr id="95" name="Rectangle 56"/>
            <p:cNvSpPr>
              <a:spLocks noChangeArrowheads="1"/>
            </p:cNvSpPr>
            <p:nvPr/>
          </p:nvSpPr>
          <p:spPr bwMode="auto">
            <a:xfrm>
              <a:off x="9346948" y="1840722"/>
              <a:ext cx="205184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Conclusion via…</a:t>
              </a:r>
              <a:endParaRPr lang="en-US" altLang="en-US" sz="1800" u="none" dirty="0"/>
            </a:p>
          </p:txBody>
        </p:sp>
        <p:sp>
          <p:nvSpPr>
            <p:cNvPr id="96" name="Line 55"/>
            <p:cNvSpPr>
              <a:spLocks noChangeShapeType="1"/>
            </p:cNvSpPr>
            <p:nvPr/>
          </p:nvSpPr>
          <p:spPr bwMode="auto">
            <a:xfrm>
              <a:off x="8726458" y="2252375"/>
              <a:ext cx="4768567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sp>
        <p:nvSpPr>
          <p:cNvPr id="98" name="Rectangle 56"/>
          <p:cNvSpPr>
            <a:spLocks noChangeArrowheads="1"/>
          </p:cNvSpPr>
          <p:nvPr/>
        </p:nvSpPr>
        <p:spPr bwMode="auto">
          <a:xfrm>
            <a:off x="2468366" y="5611234"/>
            <a:ext cx="1298919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u="none" dirty="0">
                <a:solidFill>
                  <a:srgbClr val="000000"/>
                </a:solidFill>
                <a:latin typeface="Arial Narrow" panose="020B0606020202030204" pitchFamily="34" charset="0"/>
              </a:rPr>
              <a:t>Bars are 90% compatibility intervals. 95% CIs did not overlap zero (i.e., effects were statistically significant.)</a:t>
            </a:r>
            <a:endParaRPr lang="en-US" altLang="en-US" sz="1800" u="none" dirty="0"/>
          </a:p>
        </p:txBody>
      </p:sp>
      <p:sp>
        <p:nvSpPr>
          <p:cNvPr id="99" name="Rectangle 56"/>
          <p:cNvSpPr>
            <a:spLocks noChangeArrowheads="1"/>
          </p:cNvSpPr>
          <p:nvPr/>
        </p:nvSpPr>
        <p:spPr bwMode="auto">
          <a:xfrm>
            <a:off x="2468365" y="5993050"/>
            <a:ext cx="513063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en-US" altLang="en-US" u="none" dirty="0">
                <a:solidFill>
                  <a:srgbClr val="000000"/>
                </a:solidFill>
                <a:latin typeface="Arial Narrow" panose="020B0606020202030204" pitchFamily="34" charset="0"/>
              </a:rPr>
              <a:t> Arrows indicate some CIs were very wide</a:t>
            </a:r>
            <a:r>
              <a:rPr lang="en-US" altLang="en-US" u="none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.</a:t>
            </a:r>
            <a:endParaRPr lang="en-US" altLang="en-US" sz="1800" u="none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4066918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 bldLvl="3" autoUpdateAnimBg="0"/>
      <p:bldP spid="28" grpId="0" animBg="1"/>
      <p:bldP spid="30" grpId="0"/>
      <p:bldP spid="31" grpId="0"/>
      <p:bldP spid="33" grpId="0"/>
      <p:bldP spid="36" grpId="0"/>
      <p:bldP spid="39" grpId="0"/>
      <p:bldP spid="67" grpId="0" animBg="1"/>
      <p:bldP spid="91" grpId="0" animBg="1"/>
      <p:bldP spid="93" grpId="0" animBg="1"/>
      <p:bldP spid="94" grpId="0" animBg="1"/>
      <p:bldP spid="98" grpId="0"/>
      <p:bldP spid="9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15219" y="40690"/>
            <a:ext cx="12898562" cy="9749829"/>
          </a:xfr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8280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</a:pPr>
            <a:r>
              <a:rPr lang="en-US" dirty="0" smtClean="0"/>
              <a:t>23 of these significant effects were</a:t>
            </a:r>
            <a:r>
              <a:rPr lang="en-US" b="1" dirty="0" smtClean="0"/>
              <a:t> clinically relevant</a:t>
            </a:r>
            <a:r>
              <a:rPr lang="en-US" dirty="0" smtClean="0"/>
              <a:t>. I analyzed them with </a:t>
            </a:r>
            <a:r>
              <a:rPr lang="en-US" dirty="0"/>
              <a:t>tests of harmful and beneficial hypotheses appropriate for clinical </a:t>
            </a:r>
            <a:r>
              <a:rPr lang="en-US" dirty="0" smtClean="0"/>
              <a:t>MBD: </a:t>
            </a:r>
          </a:p>
          <a:p>
            <a:pPr>
              <a:lnSpc>
                <a:spcPct val="105000"/>
              </a:lnSpc>
            </a:pPr>
            <a:endParaRPr lang="en-US" sz="2800" dirty="0"/>
          </a:p>
          <a:p>
            <a:pPr>
              <a:lnSpc>
                <a:spcPct val="105000"/>
              </a:lnSpc>
            </a:pPr>
            <a:endParaRPr lang="en-US" sz="2400" dirty="0"/>
          </a:p>
          <a:p>
            <a:pPr>
              <a:lnSpc>
                <a:spcPct val="105000"/>
              </a:lnSpc>
            </a:pPr>
            <a:endParaRPr lang="en-US" dirty="0"/>
          </a:p>
          <a:p>
            <a:pPr>
              <a:lnSpc>
                <a:spcPct val="105000"/>
              </a:lnSpc>
            </a:pPr>
            <a:endParaRPr lang="en-US" dirty="0" smtClean="0"/>
          </a:p>
          <a:p>
            <a:pPr>
              <a:lnSpc>
                <a:spcPct val="105000"/>
              </a:lnSpc>
            </a:pPr>
            <a:endParaRPr lang="en-US" dirty="0"/>
          </a:p>
          <a:p>
            <a:pPr>
              <a:lnSpc>
                <a:spcPct val="105000"/>
              </a:lnSpc>
            </a:pPr>
            <a:endParaRPr lang="en-US" dirty="0" smtClean="0"/>
          </a:p>
          <a:p>
            <a:pPr>
              <a:lnSpc>
                <a:spcPct val="105000"/>
              </a:lnSpc>
            </a:pPr>
            <a:endParaRPr lang="en-US" dirty="0"/>
          </a:p>
          <a:p>
            <a:pPr>
              <a:lnSpc>
                <a:spcPct val="105000"/>
              </a:lnSpc>
            </a:pPr>
            <a:endParaRPr lang="en-US" dirty="0" smtClean="0"/>
          </a:p>
          <a:p>
            <a:pPr>
              <a:lnSpc>
                <a:spcPct val="105000"/>
              </a:lnSpc>
            </a:pPr>
            <a:endParaRPr lang="en-US" dirty="0"/>
          </a:p>
          <a:p>
            <a:pPr>
              <a:lnSpc>
                <a:spcPct val="105000"/>
              </a:lnSpc>
            </a:pPr>
            <a:r>
              <a:rPr lang="en-US" dirty="0" smtClean="0"/>
              <a:t>Authors </a:t>
            </a:r>
            <a:r>
              <a:rPr lang="en-US" dirty="0"/>
              <a:t>concluded that all but one of these effects (</a:t>
            </a:r>
            <a:r>
              <a:rPr lang="en-US" dirty="0" smtClean="0"/>
              <a:t>96%) </a:t>
            </a:r>
            <a:r>
              <a:rPr lang="en-US" dirty="0"/>
              <a:t>were </a:t>
            </a:r>
            <a:r>
              <a:rPr lang="en-US" dirty="0" smtClean="0"/>
              <a:t>substantial and presumably beneficial or harmful in a clinical or practical setting.</a:t>
            </a:r>
          </a:p>
          <a:p>
            <a:pPr>
              <a:lnSpc>
                <a:spcPct val="105000"/>
              </a:lnSpc>
            </a:pPr>
            <a:r>
              <a:rPr lang="en-US" dirty="0" smtClean="0"/>
              <a:t>In terms of evidence provided by clinical MBD…</a:t>
            </a:r>
          </a:p>
          <a:p>
            <a:pPr lvl="1">
              <a:lnSpc>
                <a:spcPct val="105000"/>
              </a:lnSpc>
            </a:pPr>
            <a:r>
              <a:rPr lang="en-US" dirty="0" smtClean="0"/>
              <a:t>That conclusion was often (65%) </a:t>
            </a:r>
            <a:r>
              <a:rPr lang="en-US" dirty="0" smtClean="0">
                <a:solidFill>
                  <a:srgbClr val="008000"/>
                </a:solidFill>
              </a:rPr>
              <a:t>justified</a:t>
            </a:r>
            <a:r>
              <a:rPr lang="en-US" dirty="0" smtClean="0"/>
              <a:t>.</a:t>
            </a:r>
          </a:p>
          <a:p>
            <a:pPr lvl="1">
              <a:lnSpc>
                <a:spcPct val="105000"/>
              </a:lnSpc>
            </a:pPr>
            <a:r>
              <a:rPr lang="en-US" dirty="0" smtClean="0"/>
              <a:t>That conclusion was sometimes (13%) </a:t>
            </a:r>
            <a:r>
              <a:rPr lang="en-US" dirty="0" smtClean="0">
                <a:solidFill>
                  <a:srgbClr val="CC00FF"/>
                </a:solidFill>
              </a:rPr>
              <a:t>misleading</a:t>
            </a:r>
            <a:r>
              <a:rPr lang="en-US" dirty="0"/>
              <a:t>.</a:t>
            </a:r>
            <a:endParaRPr lang="en-US" dirty="0" smtClean="0"/>
          </a:p>
          <a:p>
            <a:pPr lvl="1">
              <a:lnSpc>
                <a:spcPct val="105000"/>
              </a:lnSpc>
            </a:pPr>
            <a:r>
              <a:rPr lang="en-US" dirty="0" smtClean="0"/>
              <a:t>That conclusion was sometimes (22%) potentially </a:t>
            </a:r>
            <a:r>
              <a:rPr lang="en-US" dirty="0" smtClean="0">
                <a:solidFill>
                  <a:srgbClr val="FF0000"/>
                </a:solidFill>
              </a:rPr>
              <a:t>unethical</a:t>
            </a:r>
            <a:r>
              <a:rPr lang="en-US" dirty="0" smtClean="0"/>
              <a:t> (unacceptable risk of harm).</a:t>
            </a:r>
          </a:p>
          <a:p>
            <a:pPr lvl="2">
              <a:lnSpc>
                <a:spcPct val="105000"/>
              </a:lnSpc>
            </a:pPr>
            <a:r>
              <a:rPr lang="en-US" dirty="0" smtClean="0"/>
              <a:t>However, these unclear effects became possibly or likely beneficial with odds-ratio clinical MBD, </a:t>
            </a:r>
            <a:br>
              <a:rPr lang="en-US" dirty="0" smtClean="0"/>
            </a:br>
            <a:r>
              <a:rPr lang="en-US" dirty="0" smtClean="0"/>
              <a:t>resulting in most conclusions (87%) being </a:t>
            </a:r>
            <a:r>
              <a:rPr lang="en-US" dirty="0" smtClean="0">
                <a:solidFill>
                  <a:srgbClr val="008000"/>
                </a:solidFill>
              </a:rPr>
              <a:t>justified</a:t>
            </a:r>
            <a:r>
              <a:rPr lang="en-US" dirty="0" smtClean="0"/>
              <a:t>.</a:t>
            </a:r>
          </a:p>
          <a:p>
            <a:pPr>
              <a:lnSpc>
                <a:spcPct val="105000"/>
              </a:lnSpc>
            </a:pPr>
            <a:r>
              <a:rPr lang="en-US" dirty="0" smtClean="0"/>
              <a:t>Hence significance was somewhat misleading for clinically relevant effects. 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469937" y="1159643"/>
            <a:ext cx="11663724" cy="3441633"/>
            <a:chOff x="2469937" y="1159643"/>
            <a:chExt cx="11663724" cy="3441633"/>
          </a:xfrm>
        </p:grpSpPr>
        <p:sp>
          <p:nvSpPr>
            <p:cNvPr id="18" name="Rectangle 56"/>
            <p:cNvSpPr>
              <a:spLocks noChangeArrowheads="1"/>
            </p:cNvSpPr>
            <p:nvPr/>
          </p:nvSpPr>
          <p:spPr bwMode="auto">
            <a:xfrm>
              <a:off x="3404469" y="1159643"/>
              <a:ext cx="280103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Value of effect statistic</a:t>
              </a:r>
              <a:endParaRPr lang="en-US" altLang="en-US" sz="1800" u="none" dirty="0"/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2469937" y="2081174"/>
              <a:ext cx="4466288" cy="2520102"/>
              <a:chOff x="268868" y="3110516"/>
              <a:chExt cx="4466288" cy="4752177"/>
            </a:xfrm>
          </p:grpSpPr>
          <p:sp>
            <p:nvSpPr>
              <p:cNvPr id="13" name="Rectangle 50"/>
              <p:cNvSpPr>
                <a:spLocks noChangeArrowheads="1"/>
              </p:cNvSpPr>
              <p:nvPr/>
            </p:nvSpPr>
            <p:spPr bwMode="auto">
              <a:xfrm>
                <a:off x="3002879" y="3110516"/>
                <a:ext cx="1732277" cy="4741910"/>
              </a:xfrm>
              <a:prstGeom prst="rect">
                <a:avLst/>
              </a:prstGeom>
              <a:solidFill>
                <a:srgbClr val="FFECA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14" name="Rectangle 51"/>
              <p:cNvSpPr>
                <a:spLocks noChangeArrowheads="1"/>
              </p:cNvSpPr>
              <p:nvPr/>
            </p:nvSpPr>
            <p:spPr bwMode="auto">
              <a:xfrm>
                <a:off x="268868" y="3110516"/>
                <a:ext cx="1800601" cy="4741910"/>
              </a:xfrm>
              <a:prstGeom prst="rect">
                <a:avLst/>
              </a:prstGeom>
              <a:solidFill>
                <a:srgbClr val="EAD0F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15" name="Rectangle 52"/>
              <p:cNvSpPr>
                <a:spLocks noChangeArrowheads="1"/>
              </p:cNvSpPr>
              <p:nvPr/>
            </p:nvSpPr>
            <p:spPr bwMode="auto">
              <a:xfrm>
                <a:off x="1911447" y="3110516"/>
                <a:ext cx="1296054" cy="4741910"/>
              </a:xfrm>
              <a:prstGeom prst="rect">
                <a:avLst/>
              </a:prstGeom>
              <a:solidFill>
                <a:srgbClr val="E0FFC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cxnSp>
            <p:nvCxnSpPr>
              <p:cNvPr id="50" name="Straight Connector 49"/>
              <p:cNvCxnSpPr/>
              <p:nvPr/>
            </p:nvCxnSpPr>
            <p:spPr bwMode="auto">
              <a:xfrm>
                <a:off x="1890775" y="3110516"/>
                <a:ext cx="0" cy="4752177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2" name="Straight Connector 51"/>
              <p:cNvCxnSpPr/>
              <p:nvPr/>
            </p:nvCxnSpPr>
            <p:spPr bwMode="auto">
              <a:xfrm>
                <a:off x="2543845" y="3110516"/>
                <a:ext cx="0" cy="4752177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3" name="Straight Connector 52"/>
              <p:cNvCxnSpPr/>
              <p:nvPr/>
            </p:nvCxnSpPr>
            <p:spPr bwMode="auto">
              <a:xfrm>
                <a:off x="3196914" y="3110516"/>
                <a:ext cx="0" cy="4752177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70" name="Rectangle 61"/>
            <p:cNvSpPr>
              <a:spLocks noChangeArrowheads="1"/>
            </p:cNvSpPr>
            <p:nvPr/>
          </p:nvSpPr>
          <p:spPr bwMode="auto">
            <a:xfrm>
              <a:off x="5636717" y="1548790"/>
              <a:ext cx="115576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beneficial</a:t>
              </a:r>
              <a:endParaRPr lang="en-US" altLang="en-US" sz="1800" u="none" dirty="0"/>
            </a:p>
          </p:txBody>
        </p:sp>
        <p:sp>
          <p:nvSpPr>
            <p:cNvPr id="71" name="Rectangle 63"/>
            <p:cNvSpPr>
              <a:spLocks noChangeArrowheads="1"/>
            </p:cNvSpPr>
            <p:nvPr/>
          </p:nvSpPr>
          <p:spPr bwMode="auto">
            <a:xfrm>
              <a:off x="2979268" y="1548790"/>
              <a:ext cx="91210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/>
              <a:r>
                <a: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harmful</a:t>
              </a:r>
              <a:endParaRPr lang="en-US" altLang="en-US" sz="1800" u="none" dirty="0"/>
            </a:p>
          </p:txBody>
        </p:sp>
        <p:sp>
          <p:nvSpPr>
            <p:cNvPr id="72" name="Rectangle 66"/>
            <p:cNvSpPr>
              <a:spLocks noChangeArrowheads="1"/>
            </p:cNvSpPr>
            <p:nvPr/>
          </p:nvSpPr>
          <p:spPr bwMode="auto">
            <a:xfrm>
              <a:off x="4485448" y="1548790"/>
              <a:ext cx="63799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trivial</a:t>
              </a:r>
              <a:endParaRPr lang="en-US" altLang="en-US" sz="1800" u="none" dirty="0"/>
            </a:p>
          </p:txBody>
        </p:sp>
        <p:sp>
          <p:nvSpPr>
            <p:cNvPr id="73" name="Freeform 58"/>
            <p:cNvSpPr>
              <a:spLocks noEditPoints="1"/>
            </p:cNvSpPr>
            <p:nvPr/>
          </p:nvSpPr>
          <p:spPr bwMode="auto">
            <a:xfrm>
              <a:off x="5455504" y="1945648"/>
              <a:ext cx="1497873" cy="81414"/>
            </a:xfrm>
            <a:custGeom>
              <a:avLst/>
              <a:gdLst>
                <a:gd name="T0" fmla="*/ 0 w 1425"/>
                <a:gd name="T1" fmla="*/ 28 h 62"/>
                <a:gd name="T2" fmla="*/ 1374 w 1425"/>
                <a:gd name="T3" fmla="*/ 28 h 62"/>
                <a:gd name="T4" fmla="*/ 1374 w 1425"/>
                <a:gd name="T5" fmla="*/ 34 h 62"/>
                <a:gd name="T6" fmla="*/ 0 w 1425"/>
                <a:gd name="T7" fmla="*/ 34 h 62"/>
                <a:gd name="T8" fmla="*/ 0 w 1425"/>
                <a:gd name="T9" fmla="*/ 28 h 62"/>
                <a:gd name="T10" fmla="*/ 1364 w 1425"/>
                <a:gd name="T11" fmla="*/ 0 h 62"/>
                <a:gd name="T12" fmla="*/ 1425 w 1425"/>
                <a:gd name="T13" fmla="*/ 31 h 62"/>
                <a:gd name="T14" fmla="*/ 1364 w 1425"/>
                <a:gd name="T15" fmla="*/ 62 h 62"/>
                <a:gd name="T16" fmla="*/ 1364 w 1425"/>
                <a:gd name="T17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25" h="62">
                  <a:moveTo>
                    <a:pt x="0" y="28"/>
                  </a:moveTo>
                  <a:lnTo>
                    <a:pt x="1374" y="28"/>
                  </a:lnTo>
                  <a:lnTo>
                    <a:pt x="1374" y="34"/>
                  </a:lnTo>
                  <a:lnTo>
                    <a:pt x="0" y="34"/>
                  </a:lnTo>
                  <a:lnTo>
                    <a:pt x="0" y="28"/>
                  </a:lnTo>
                  <a:close/>
                  <a:moveTo>
                    <a:pt x="1364" y="0"/>
                  </a:moveTo>
                  <a:lnTo>
                    <a:pt x="1425" y="31"/>
                  </a:lnTo>
                  <a:lnTo>
                    <a:pt x="1364" y="62"/>
                  </a:lnTo>
                  <a:lnTo>
                    <a:pt x="136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4" name="Freeform 59"/>
            <p:cNvSpPr>
              <a:spLocks noEditPoints="1"/>
            </p:cNvSpPr>
            <p:nvPr/>
          </p:nvSpPr>
          <p:spPr bwMode="auto">
            <a:xfrm>
              <a:off x="2507752" y="1945648"/>
              <a:ext cx="1564094" cy="81414"/>
            </a:xfrm>
            <a:custGeom>
              <a:avLst/>
              <a:gdLst>
                <a:gd name="T0" fmla="*/ 1488 w 1488"/>
                <a:gd name="T1" fmla="*/ 28 h 62"/>
                <a:gd name="T2" fmla="*/ 51 w 1488"/>
                <a:gd name="T3" fmla="*/ 28 h 62"/>
                <a:gd name="T4" fmla="*/ 51 w 1488"/>
                <a:gd name="T5" fmla="*/ 34 h 62"/>
                <a:gd name="T6" fmla="*/ 1488 w 1488"/>
                <a:gd name="T7" fmla="*/ 34 h 62"/>
                <a:gd name="T8" fmla="*/ 1488 w 1488"/>
                <a:gd name="T9" fmla="*/ 28 h 62"/>
                <a:gd name="T10" fmla="*/ 61 w 1488"/>
                <a:gd name="T11" fmla="*/ 0 h 62"/>
                <a:gd name="T12" fmla="*/ 0 w 1488"/>
                <a:gd name="T13" fmla="*/ 31 h 62"/>
                <a:gd name="T14" fmla="*/ 61 w 1488"/>
                <a:gd name="T15" fmla="*/ 62 h 62"/>
                <a:gd name="T16" fmla="*/ 61 w 1488"/>
                <a:gd name="T17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88" h="62">
                  <a:moveTo>
                    <a:pt x="1488" y="28"/>
                  </a:moveTo>
                  <a:lnTo>
                    <a:pt x="51" y="28"/>
                  </a:lnTo>
                  <a:lnTo>
                    <a:pt x="51" y="34"/>
                  </a:lnTo>
                  <a:lnTo>
                    <a:pt x="1488" y="34"/>
                  </a:lnTo>
                  <a:lnTo>
                    <a:pt x="1488" y="28"/>
                  </a:lnTo>
                  <a:close/>
                  <a:moveTo>
                    <a:pt x="61" y="0"/>
                  </a:moveTo>
                  <a:lnTo>
                    <a:pt x="0" y="31"/>
                  </a:lnTo>
                  <a:lnTo>
                    <a:pt x="61" y="62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5" name="Freeform 64"/>
            <p:cNvSpPr>
              <a:spLocks noEditPoints="1"/>
            </p:cNvSpPr>
            <p:nvPr/>
          </p:nvSpPr>
          <p:spPr bwMode="auto">
            <a:xfrm>
              <a:off x="4116281" y="1945648"/>
              <a:ext cx="1283441" cy="81414"/>
            </a:xfrm>
            <a:custGeom>
              <a:avLst/>
              <a:gdLst>
                <a:gd name="T0" fmla="*/ 1170 w 1221"/>
                <a:gd name="T1" fmla="*/ 28 h 62"/>
                <a:gd name="T2" fmla="*/ 51 w 1221"/>
                <a:gd name="T3" fmla="*/ 28 h 62"/>
                <a:gd name="T4" fmla="*/ 51 w 1221"/>
                <a:gd name="T5" fmla="*/ 34 h 62"/>
                <a:gd name="T6" fmla="*/ 1170 w 1221"/>
                <a:gd name="T7" fmla="*/ 34 h 62"/>
                <a:gd name="T8" fmla="*/ 1170 w 1221"/>
                <a:gd name="T9" fmla="*/ 28 h 62"/>
                <a:gd name="T10" fmla="*/ 1160 w 1221"/>
                <a:gd name="T11" fmla="*/ 62 h 62"/>
                <a:gd name="T12" fmla="*/ 1221 w 1221"/>
                <a:gd name="T13" fmla="*/ 31 h 62"/>
                <a:gd name="T14" fmla="*/ 1160 w 1221"/>
                <a:gd name="T15" fmla="*/ 0 h 62"/>
                <a:gd name="T16" fmla="*/ 1160 w 1221"/>
                <a:gd name="T17" fmla="*/ 62 h 62"/>
                <a:gd name="T18" fmla="*/ 62 w 1221"/>
                <a:gd name="T19" fmla="*/ 0 h 62"/>
                <a:gd name="T20" fmla="*/ 0 w 1221"/>
                <a:gd name="T21" fmla="*/ 31 h 62"/>
                <a:gd name="T22" fmla="*/ 62 w 1221"/>
                <a:gd name="T23" fmla="*/ 62 h 62"/>
                <a:gd name="T24" fmla="*/ 62 w 1221"/>
                <a:gd name="T2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21" h="62">
                  <a:moveTo>
                    <a:pt x="1170" y="28"/>
                  </a:moveTo>
                  <a:lnTo>
                    <a:pt x="51" y="28"/>
                  </a:lnTo>
                  <a:lnTo>
                    <a:pt x="51" y="34"/>
                  </a:lnTo>
                  <a:lnTo>
                    <a:pt x="1170" y="34"/>
                  </a:lnTo>
                  <a:lnTo>
                    <a:pt x="1170" y="28"/>
                  </a:lnTo>
                  <a:close/>
                  <a:moveTo>
                    <a:pt x="1160" y="62"/>
                  </a:moveTo>
                  <a:lnTo>
                    <a:pt x="1221" y="31"/>
                  </a:lnTo>
                  <a:lnTo>
                    <a:pt x="1160" y="0"/>
                  </a:lnTo>
                  <a:lnTo>
                    <a:pt x="1160" y="62"/>
                  </a:lnTo>
                  <a:close/>
                  <a:moveTo>
                    <a:pt x="62" y="0"/>
                  </a:moveTo>
                  <a:lnTo>
                    <a:pt x="0" y="31"/>
                  </a:lnTo>
                  <a:lnTo>
                    <a:pt x="62" y="62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30" name="Rectangle 56"/>
            <p:cNvSpPr>
              <a:spLocks noChangeArrowheads="1"/>
            </p:cNvSpPr>
            <p:nvPr/>
          </p:nvSpPr>
          <p:spPr bwMode="auto">
            <a:xfrm>
              <a:off x="7077924" y="1347239"/>
              <a:ext cx="1351332" cy="3600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Aft>
                  <a:spcPts val="0"/>
                </a:spcAft>
              </a:pPr>
              <a:r>
                <a: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Hypothesis</a:t>
              </a:r>
              <a:endParaRPr lang="en-US" altLang="en-US" sz="1800" u="none" dirty="0"/>
            </a:p>
          </p:txBody>
        </p:sp>
        <p:sp>
          <p:nvSpPr>
            <p:cNvPr id="36" name="Rectangle 56"/>
            <p:cNvSpPr>
              <a:spLocks noChangeArrowheads="1"/>
            </p:cNvSpPr>
            <p:nvPr/>
          </p:nvSpPr>
          <p:spPr bwMode="auto">
            <a:xfrm>
              <a:off x="7077925" y="1719639"/>
              <a:ext cx="973023" cy="3600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Aft>
                  <a:spcPts val="0"/>
                </a:spcAft>
              </a:pPr>
              <a:r>
                <a: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rejected</a:t>
              </a:r>
              <a:endParaRPr lang="en-US" altLang="en-US" sz="1800" u="none" dirty="0"/>
            </a:p>
          </p:txBody>
        </p:sp>
        <p:sp>
          <p:nvSpPr>
            <p:cNvPr id="38" name="Rectangle 56"/>
            <p:cNvSpPr>
              <a:spLocks noChangeArrowheads="1"/>
            </p:cNvSpPr>
            <p:nvPr/>
          </p:nvSpPr>
          <p:spPr bwMode="auto">
            <a:xfrm>
              <a:off x="8516807" y="1718987"/>
              <a:ext cx="5044033" cy="3600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Aft>
                  <a:spcPts val="0"/>
                </a:spcAft>
              </a:pPr>
              <a:r>
                <a: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Conclusion via clinical MBD</a:t>
              </a:r>
              <a:endParaRPr lang="en-US" altLang="en-US" sz="1800" u="none" dirty="0"/>
            </a:p>
          </p:txBody>
        </p:sp>
        <p:sp>
          <p:nvSpPr>
            <p:cNvPr id="64" name="Line 55"/>
            <p:cNvSpPr>
              <a:spLocks noChangeShapeType="1"/>
            </p:cNvSpPr>
            <p:nvPr/>
          </p:nvSpPr>
          <p:spPr bwMode="auto">
            <a:xfrm>
              <a:off x="2469937" y="3076925"/>
              <a:ext cx="11663724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5" name="Line 55"/>
            <p:cNvSpPr>
              <a:spLocks noChangeShapeType="1"/>
            </p:cNvSpPr>
            <p:nvPr/>
          </p:nvSpPr>
          <p:spPr bwMode="auto">
            <a:xfrm>
              <a:off x="2469937" y="4016873"/>
              <a:ext cx="11663724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6" name="Line 55"/>
            <p:cNvSpPr>
              <a:spLocks noChangeShapeType="1"/>
            </p:cNvSpPr>
            <p:nvPr/>
          </p:nvSpPr>
          <p:spPr bwMode="auto">
            <a:xfrm>
              <a:off x="2469937" y="4601275"/>
              <a:ext cx="11663724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7" name="Line 55"/>
            <p:cNvSpPr>
              <a:spLocks noChangeShapeType="1"/>
            </p:cNvSpPr>
            <p:nvPr/>
          </p:nvSpPr>
          <p:spPr bwMode="auto">
            <a:xfrm>
              <a:off x="2469937" y="2083501"/>
              <a:ext cx="11663724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6" name="Rectangle 56"/>
            <p:cNvSpPr>
              <a:spLocks noChangeArrowheads="1"/>
            </p:cNvSpPr>
            <p:nvPr/>
          </p:nvSpPr>
          <p:spPr bwMode="auto">
            <a:xfrm>
              <a:off x="12045879" y="1720484"/>
              <a:ext cx="1101327" cy="3600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90000"/>
                </a:lnSpc>
                <a:spcAft>
                  <a:spcPts val="0"/>
                </a:spcAft>
              </a:pPr>
              <a:r>
                <a: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of effects</a:t>
              </a:r>
              <a:endParaRPr lang="en-US" altLang="en-US" sz="1800" u="none" dirty="0"/>
            </a:p>
          </p:txBody>
        </p:sp>
        <p:sp>
          <p:nvSpPr>
            <p:cNvPr id="77" name="Rectangle 56"/>
            <p:cNvSpPr>
              <a:spLocks noChangeArrowheads="1"/>
            </p:cNvSpPr>
            <p:nvPr/>
          </p:nvSpPr>
          <p:spPr bwMode="auto">
            <a:xfrm>
              <a:off x="12045879" y="1348735"/>
              <a:ext cx="973023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Number</a:t>
              </a:r>
              <a:endParaRPr lang="en-US" altLang="en-US" sz="1800" u="none" dirty="0"/>
            </a:p>
          </p:txBody>
        </p:sp>
        <p:sp>
          <p:nvSpPr>
            <p:cNvPr id="97" name="Line 55"/>
            <p:cNvSpPr>
              <a:spLocks noChangeShapeType="1"/>
            </p:cNvSpPr>
            <p:nvPr/>
          </p:nvSpPr>
          <p:spPr bwMode="auto">
            <a:xfrm>
              <a:off x="2507752" y="1563353"/>
              <a:ext cx="4387148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628605" y="2369205"/>
            <a:ext cx="3361429" cy="448017"/>
            <a:chOff x="4628605" y="2369205"/>
            <a:chExt cx="3361429" cy="448017"/>
          </a:xfrm>
        </p:grpSpPr>
        <p:sp>
          <p:nvSpPr>
            <p:cNvPr id="28" name="Line 76"/>
            <p:cNvSpPr>
              <a:spLocks noChangeShapeType="1"/>
            </p:cNvSpPr>
            <p:nvPr/>
          </p:nvSpPr>
          <p:spPr bwMode="auto">
            <a:xfrm flipH="1">
              <a:off x="5552481" y="2369205"/>
              <a:ext cx="1273119" cy="0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0" name="Line 76"/>
            <p:cNvSpPr>
              <a:spLocks noChangeShapeType="1"/>
            </p:cNvSpPr>
            <p:nvPr/>
          </p:nvSpPr>
          <p:spPr bwMode="auto">
            <a:xfrm flipH="1">
              <a:off x="4628605" y="2817222"/>
              <a:ext cx="2088231" cy="0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31" name="Rectangle 56"/>
            <p:cNvSpPr>
              <a:spLocks noChangeArrowheads="1"/>
            </p:cNvSpPr>
            <p:nvPr/>
          </p:nvSpPr>
          <p:spPr bwMode="auto">
            <a:xfrm>
              <a:off x="7077925" y="2456907"/>
              <a:ext cx="912109" cy="320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harmful</a:t>
              </a:r>
              <a:endParaRPr lang="en-US" altLang="en-US" sz="1800" u="none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670947" y="3332400"/>
            <a:ext cx="5562743" cy="435797"/>
            <a:chOff x="2670947" y="3332400"/>
            <a:chExt cx="5562743" cy="435797"/>
          </a:xfrm>
        </p:grpSpPr>
        <p:sp>
          <p:nvSpPr>
            <p:cNvPr id="44" name="Line 76"/>
            <p:cNvSpPr>
              <a:spLocks noChangeShapeType="1"/>
            </p:cNvSpPr>
            <p:nvPr/>
          </p:nvSpPr>
          <p:spPr bwMode="auto">
            <a:xfrm flipH="1">
              <a:off x="4628605" y="3332400"/>
              <a:ext cx="720080" cy="0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8" name="Line 76"/>
            <p:cNvSpPr>
              <a:spLocks noChangeShapeType="1"/>
            </p:cNvSpPr>
            <p:nvPr/>
          </p:nvSpPr>
          <p:spPr bwMode="auto">
            <a:xfrm>
              <a:off x="2670947" y="3768197"/>
              <a:ext cx="1220429" cy="0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5" name="Rectangle 56"/>
            <p:cNvSpPr>
              <a:spLocks noChangeArrowheads="1"/>
            </p:cNvSpPr>
            <p:nvPr/>
          </p:nvSpPr>
          <p:spPr bwMode="auto">
            <a:xfrm>
              <a:off x="7077924" y="3368087"/>
              <a:ext cx="115576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beneficial</a:t>
              </a:r>
              <a:endParaRPr lang="en-US" altLang="en-US" sz="1800" u="none" dirty="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8516807" y="2169150"/>
            <a:ext cx="4487667" cy="400110"/>
            <a:chOff x="8516807" y="2169150"/>
            <a:chExt cx="4487667" cy="400110"/>
          </a:xfrm>
        </p:grpSpPr>
        <p:sp>
          <p:nvSpPr>
            <p:cNvPr id="39" name="Rectangle 56"/>
            <p:cNvSpPr>
              <a:spLocks noChangeArrowheads="1"/>
            </p:cNvSpPr>
            <p:nvPr/>
          </p:nvSpPr>
          <p:spPr bwMode="auto">
            <a:xfrm>
              <a:off x="8516807" y="2169150"/>
              <a:ext cx="309700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very/most likely beneficial</a:t>
              </a:r>
              <a:endParaRPr lang="en-US" altLang="en-US" sz="1800" u="none" dirty="0"/>
            </a:p>
          </p:txBody>
        </p:sp>
        <p:sp>
          <p:nvSpPr>
            <p:cNvPr id="78" name="Rectangle 56"/>
            <p:cNvSpPr>
              <a:spLocks noChangeArrowheads="1"/>
            </p:cNvSpPr>
            <p:nvPr/>
          </p:nvSpPr>
          <p:spPr bwMode="auto">
            <a:xfrm>
              <a:off x="12045878" y="2169150"/>
              <a:ext cx="95859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6 (26%)</a:t>
              </a:r>
              <a:endParaRPr lang="en-US" altLang="en-US" sz="1800" u="none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8516808" y="2617167"/>
            <a:ext cx="4487666" cy="400110"/>
            <a:chOff x="8516808" y="2617167"/>
            <a:chExt cx="4487666" cy="400110"/>
          </a:xfrm>
        </p:grpSpPr>
        <p:sp>
          <p:nvSpPr>
            <p:cNvPr id="43" name="Rectangle 56"/>
            <p:cNvSpPr>
              <a:spLocks noChangeArrowheads="1"/>
            </p:cNvSpPr>
            <p:nvPr/>
          </p:nvSpPr>
          <p:spPr bwMode="auto">
            <a:xfrm>
              <a:off x="8516808" y="2617167"/>
              <a:ext cx="290143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possibly/likely beneficial</a:t>
              </a:r>
              <a:endParaRPr lang="en-US" altLang="en-US" sz="1800" u="none" dirty="0"/>
            </a:p>
          </p:txBody>
        </p:sp>
        <p:sp>
          <p:nvSpPr>
            <p:cNvPr id="79" name="Rectangle 56"/>
            <p:cNvSpPr>
              <a:spLocks noChangeArrowheads="1"/>
            </p:cNvSpPr>
            <p:nvPr/>
          </p:nvSpPr>
          <p:spPr bwMode="auto">
            <a:xfrm>
              <a:off x="12045878" y="2617167"/>
              <a:ext cx="95859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8 (35%)</a:t>
              </a:r>
              <a:endParaRPr lang="en-US" altLang="en-US" sz="1800" u="none" dirty="0"/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8516808" y="3132345"/>
            <a:ext cx="4487666" cy="400110"/>
            <a:chOff x="8516808" y="3132345"/>
            <a:chExt cx="4487666" cy="400110"/>
          </a:xfrm>
        </p:grpSpPr>
        <p:sp>
          <p:nvSpPr>
            <p:cNvPr id="47" name="Rectangle 56"/>
            <p:cNvSpPr>
              <a:spLocks noChangeArrowheads="1"/>
            </p:cNvSpPr>
            <p:nvPr/>
          </p:nvSpPr>
          <p:spPr bwMode="auto">
            <a:xfrm>
              <a:off x="8516808" y="3132345"/>
              <a:ext cx="157895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b="1" u="none" dirty="0" smtClean="0">
                  <a:solidFill>
                    <a:srgbClr val="000000"/>
                  </a:solidFill>
                  <a:latin typeface="Arial Narrow" panose="020B0606020202030204" pitchFamily="34" charset="0"/>
                  <a:sym typeface="Symbol" panose="05050102010706020507" pitchFamily="18" charset="2"/>
                </a:rPr>
                <a:t></a:t>
              </a:r>
              <a:r>
                <a:rPr lang="en-US" altLang="en-US" b="1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r>
                <a:rPr lang="en-US" altLang="en-US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likely </a:t>
              </a:r>
              <a:r>
                <a: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trivial</a:t>
              </a:r>
              <a:endParaRPr lang="en-US" altLang="en-US" sz="1800" u="none" dirty="0"/>
            </a:p>
          </p:txBody>
        </p:sp>
        <p:sp>
          <p:nvSpPr>
            <p:cNvPr id="80" name="Rectangle 56"/>
            <p:cNvSpPr>
              <a:spLocks noChangeArrowheads="1"/>
            </p:cNvSpPr>
            <p:nvPr/>
          </p:nvSpPr>
          <p:spPr bwMode="auto">
            <a:xfrm>
              <a:off x="12045878" y="3132345"/>
              <a:ext cx="95859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3 (13%)</a:t>
              </a:r>
              <a:endParaRPr lang="en-US" altLang="en-US" sz="1800" u="none" dirty="0"/>
            </a:p>
          </p:txBody>
        </p:sp>
      </p:grpSp>
      <p:sp>
        <p:nvSpPr>
          <p:cNvPr id="98" name="Rectangle 56"/>
          <p:cNvSpPr>
            <a:spLocks noChangeArrowheads="1"/>
          </p:cNvSpPr>
          <p:nvPr/>
        </p:nvSpPr>
        <p:spPr bwMode="auto">
          <a:xfrm>
            <a:off x="2539372" y="4647272"/>
            <a:ext cx="1031532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u="none" dirty="0">
                <a:solidFill>
                  <a:srgbClr val="000000"/>
                </a:solidFill>
                <a:latin typeface="Arial Narrow" panose="020B0606020202030204" pitchFamily="34" charset="0"/>
              </a:rPr>
              <a:t>Bars are 99% compatibility intervals on the harm side and 50% on the beneficial side.</a:t>
            </a:r>
            <a:endParaRPr lang="en-US" altLang="en-US" sz="1800" u="none" dirty="0"/>
          </a:p>
        </p:txBody>
      </p:sp>
      <p:sp>
        <p:nvSpPr>
          <p:cNvPr id="99" name="Rectangle 56"/>
          <p:cNvSpPr>
            <a:spLocks noChangeArrowheads="1"/>
          </p:cNvSpPr>
          <p:nvPr/>
        </p:nvSpPr>
        <p:spPr bwMode="auto">
          <a:xfrm>
            <a:off x="2521031" y="5029088"/>
            <a:ext cx="1097101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u="none" dirty="0">
                <a:solidFill>
                  <a:srgbClr val="000000"/>
                </a:solidFill>
                <a:latin typeface="Arial Narrow" panose="020B0606020202030204" pitchFamily="34" charset="0"/>
              </a:rPr>
              <a:t>95% compatibility intervals did not overlap zero (i.e., effects were all statistically significant).</a:t>
            </a:r>
            <a:endParaRPr lang="en-US" altLang="en-US" sz="1800" u="none" dirty="0"/>
          </a:p>
        </p:txBody>
      </p:sp>
      <p:grpSp>
        <p:nvGrpSpPr>
          <p:cNvPr id="9" name="Group 8"/>
          <p:cNvGrpSpPr/>
          <p:nvPr/>
        </p:nvGrpSpPr>
        <p:grpSpPr>
          <a:xfrm>
            <a:off x="8516807" y="3547413"/>
            <a:ext cx="4335383" cy="417090"/>
            <a:chOff x="8516807" y="3547413"/>
            <a:chExt cx="4335383" cy="417090"/>
          </a:xfrm>
        </p:grpSpPr>
        <p:sp>
          <p:nvSpPr>
            <p:cNvPr id="55" name="Rectangle 56"/>
            <p:cNvSpPr>
              <a:spLocks noChangeArrowheads="1"/>
            </p:cNvSpPr>
            <p:nvPr/>
          </p:nvSpPr>
          <p:spPr bwMode="auto">
            <a:xfrm>
              <a:off x="8516807" y="3564393"/>
              <a:ext cx="191398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/>
              <a:r>
                <a:rPr lang="en-US" altLang="en-US" b="1" u="none" dirty="0" smtClean="0">
                  <a:solidFill>
                    <a:srgbClr val="000000"/>
                  </a:solidFill>
                  <a:latin typeface="Arial Narrow" panose="020B0606020202030204" pitchFamily="34" charset="0"/>
                  <a:sym typeface="Symbol" panose="05050102010706020507" pitchFamily="18" charset="2"/>
                </a:rPr>
                <a:t></a:t>
              </a:r>
              <a:r>
                <a:rPr lang="en-US" altLang="en-US" b="1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r>
                <a:rPr lang="en-US" altLang="en-US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likely </a:t>
              </a:r>
              <a:r>
                <a: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harmful</a:t>
              </a:r>
              <a:endParaRPr lang="en-US" altLang="en-US" sz="1800" u="none" dirty="0"/>
            </a:p>
          </p:txBody>
        </p:sp>
        <p:sp>
          <p:nvSpPr>
            <p:cNvPr id="102" name="Rectangle 56"/>
            <p:cNvSpPr>
              <a:spLocks noChangeArrowheads="1"/>
            </p:cNvSpPr>
            <p:nvPr/>
          </p:nvSpPr>
          <p:spPr bwMode="auto">
            <a:xfrm>
              <a:off x="12045879" y="3547413"/>
              <a:ext cx="80631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1 (4%)</a:t>
              </a:r>
              <a:endParaRPr lang="en-US" altLang="en-US" sz="1800" u="none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002160" y="4109029"/>
            <a:ext cx="9002314" cy="400110"/>
            <a:chOff x="4002160" y="4109029"/>
            <a:chExt cx="9002314" cy="400110"/>
          </a:xfrm>
        </p:grpSpPr>
        <p:sp>
          <p:nvSpPr>
            <p:cNvPr id="56" name="Line 76"/>
            <p:cNvSpPr>
              <a:spLocks noChangeShapeType="1"/>
            </p:cNvSpPr>
            <p:nvPr/>
          </p:nvSpPr>
          <p:spPr bwMode="auto">
            <a:xfrm flipH="1">
              <a:off x="4002160" y="4318609"/>
              <a:ext cx="2923506" cy="0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7" name="Rectangle 56"/>
            <p:cNvSpPr>
              <a:spLocks noChangeArrowheads="1"/>
            </p:cNvSpPr>
            <p:nvPr/>
          </p:nvSpPr>
          <p:spPr bwMode="auto">
            <a:xfrm>
              <a:off x="7077924" y="4109029"/>
              <a:ext cx="83676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neither</a:t>
              </a:r>
              <a:endParaRPr lang="en-US" altLang="en-US" sz="1800" u="none" dirty="0"/>
            </a:p>
          </p:txBody>
        </p:sp>
        <p:sp>
          <p:nvSpPr>
            <p:cNvPr id="59" name="Rectangle 56"/>
            <p:cNvSpPr>
              <a:spLocks noChangeArrowheads="1"/>
            </p:cNvSpPr>
            <p:nvPr/>
          </p:nvSpPr>
          <p:spPr bwMode="auto">
            <a:xfrm>
              <a:off x="8516807" y="4109029"/>
              <a:ext cx="89768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unclear</a:t>
              </a:r>
              <a:endParaRPr lang="en-US" altLang="en-US" sz="1800" u="none" dirty="0"/>
            </a:p>
          </p:txBody>
        </p:sp>
        <p:sp>
          <p:nvSpPr>
            <p:cNvPr id="103" name="Rectangle 56"/>
            <p:cNvSpPr>
              <a:spLocks noChangeArrowheads="1"/>
            </p:cNvSpPr>
            <p:nvPr/>
          </p:nvSpPr>
          <p:spPr bwMode="auto">
            <a:xfrm>
              <a:off x="12045878" y="4109029"/>
              <a:ext cx="95859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5 (22%)</a:t>
              </a:r>
              <a:endParaRPr lang="en-US" altLang="en-US" sz="1800" u="none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11759575" y="2147588"/>
            <a:ext cx="1545628" cy="1863112"/>
            <a:chOff x="11759575" y="2147588"/>
            <a:chExt cx="1545628" cy="1863112"/>
          </a:xfrm>
        </p:grpSpPr>
        <p:sp>
          <p:nvSpPr>
            <p:cNvPr id="110" name="Freeform 109"/>
            <p:cNvSpPr/>
            <p:nvPr/>
          </p:nvSpPr>
          <p:spPr bwMode="auto">
            <a:xfrm>
              <a:off x="11759575" y="2147588"/>
              <a:ext cx="1545628" cy="902147"/>
            </a:xfrm>
            <a:custGeom>
              <a:avLst/>
              <a:gdLst>
                <a:gd name="connsiteX0" fmla="*/ 1468562 w 1525162"/>
                <a:gd name="connsiteY0" fmla="*/ 263237 h 880725"/>
                <a:gd name="connsiteX1" fmla="*/ 1440853 w 1525162"/>
                <a:gd name="connsiteY1" fmla="*/ 207818 h 880725"/>
                <a:gd name="connsiteX2" fmla="*/ 664999 w 1525162"/>
                <a:gd name="connsiteY2" fmla="*/ 41564 h 880725"/>
                <a:gd name="connsiteX3" fmla="*/ 13835 w 1525162"/>
                <a:gd name="connsiteY3" fmla="*/ 290946 h 880725"/>
                <a:gd name="connsiteX4" fmla="*/ 318635 w 1525162"/>
                <a:gd name="connsiteY4" fmla="*/ 831273 h 880725"/>
                <a:gd name="connsiteX5" fmla="*/ 1426999 w 1525162"/>
                <a:gd name="connsiteY5" fmla="*/ 762000 h 880725"/>
                <a:gd name="connsiteX6" fmla="*/ 1330017 w 1525162"/>
                <a:gd name="connsiteY6" fmla="*/ 0 h 880725"/>
                <a:gd name="connsiteX0" fmla="*/ 1440853 w 1506282"/>
                <a:gd name="connsiteY0" fmla="*/ 207818 h 880725"/>
                <a:gd name="connsiteX1" fmla="*/ 664999 w 1506282"/>
                <a:gd name="connsiteY1" fmla="*/ 41564 h 880725"/>
                <a:gd name="connsiteX2" fmla="*/ 13835 w 1506282"/>
                <a:gd name="connsiteY2" fmla="*/ 290946 h 880725"/>
                <a:gd name="connsiteX3" fmla="*/ 318635 w 1506282"/>
                <a:gd name="connsiteY3" fmla="*/ 831273 h 880725"/>
                <a:gd name="connsiteX4" fmla="*/ 1426999 w 1506282"/>
                <a:gd name="connsiteY4" fmla="*/ 762000 h 880725"/>
                <a:gd name="connsiteX5" fmla="*/ 1330017 w 1506282"/>
                <a:gd name="connsiteY5" fmla="*/ 0 h 880725"/>
                <a:gd name="connsiteX0" fmla="*/ 1545628 w 1545628"/>
                <a:gd name="connsiteY0" fmla="*/ 255443 h 880725"/>
                <a:gd name="connsiteX1" fmla="*/ 664999 w 1545628"/>
                <a:gd name="connsiteY1" fmla="*/ 41564 h 880725"/>
                <a:gd name="connsiteX2" fmla="*/ 13835 w 1545628"/>
                <a:gd name="connsiteY2" fmla="*/ 290946 h 880725"/>
                <a:gd name="connsiteX3" fmla="*/ 318635 w 1545628"/>
                <a:gd name="connsiteY3" fmla="*/ 831273 h 880725"/>
                <a:gd name="connsiteX4" fmla="*/ 1426999 w 1545628"/>
                <a:gd name="connsiteY4" fmla="*/ 762000 h 880725"/>
                <a:gd name="connsiteX5" fmla="*/ 1330017 w 1545628"/>
                <a:gd name="connsiteY5" fmla="*/ 0 h 880725"/>
                <a:gd name="connsiteX0" fmla="*/ 1545628 w 1545628"/>
                <a:gd name="connsiteY0" fmla="*/ 217343 h 840777"/>
                <a:gd name="connsiteX1" fmla="*/ 664999 w 1545628"/>
                <a:gd name="connsiteY1" fmla="*/ 3464 h 840777"/>
                <a:gd name="connsiteX2" fmla="*/ 13835 w 1545628"/>
                <a:gd name="connsiteY2" fmla="*/ 252846 h 840777"/>
                <a:gd name="connsiteX3" fmla="*/ 318635 w 1545628"/>
                <a:gd name="connsiteY3" fmla="*/ 793173 h 840777"/>
                <a:gd name="connsiteX4" fmla="*/ 1426999 w 1545628"/>
                <a:gd name="connsiteY4" fmla="*/ 723900 h 840777"/>
                <a:gd name="connsiteX5" fmla="*/ 1241117 w 1545628"/>
                <a:gd name="connsiteY5" fmla="*/ 0 h 8407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45628" h="840777">
                  <a:moveTo>
                    <a:pt x="1545628" y="217343"/>
                  </a:moveTo>
                  <a:cubicBezTo>
                    <a:pt x="1411701" y="180397"/>
                    <a:pt x="920298" y="-2453"/>
                    <a:pt x="664999" y="3464"/>
                  </a:cubicBezTo>
                  <a:cubicBezTo>
                    <a:pt x="409700" y="9381"/>
                    <a:pt x="71562" y="121228"/>
                    <a:pt x="13835" y="252846"/>
                  </a:cubicBezTo>
                  <a:cubicBezTo>
                    <a:pt x="-43892" y="384464"/>
                    <a:pt x="83108" y="714664"/>
                    <a:pt x="318635" y="793173"/>
                  </a:cubicBezTo>
                  <a:cubicBezTo>
                    <a:pt x="554162" y="871682"/>
                    <a:pt x="1273252" y="856095"/>
                    <a:pt x="1426999" y="723900"/>
                  </a:cubicBezTo>
                  <a:cubicBezTo>
                    <a:pt x="1580746" y="591705"/>
                    <a:pt x="1373890" y="311727"/>
                    <a:pt x="1241117" y="0"/>
                  </a:cubicBezTo>
                </a:path>
              </a:pathLst>
            </a:custGeom>
            <a:noFill/>
            <a:ln w="57150" cap="flat" cmpd="sng" algn="ctr">
              <a:solidFill>
                <a:srgbClr val="33CC33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/>
            </a:p>
          </p:txBody>
        </p:sp>
        <p:sp>
          <p:nvSpPr>
            <p:cNvPr id="112" name="Freeform 111"/>
            <p:cNvSpPr/>
            <p:nvPr/>
          </p:nvSpPr>
          <p:spPr bwMode="auto">
            <a:xfrm flipH="1">
              <a:off x="11915105" y="3492076"/>
              <a:ext cx="1061659" cy="518624"/>
            </a:xfrm>
            <a:custGeom>
              <a:avLst/>
              <a:gdLst>
                <a:gd name="connsiteX0" fmla="*/ 1468562 w 1525162"/>
                <a:gd name="connsiteY0" fmla="*/ 263237 h 880725"/>
                <a:gd name="connsiteX1" fmla="*/ 1440853 w 1525162"/>
                <a:gd name="connsiteY1" fmla="*/ 207818 h 880725"/>
                <a:gd name="connsiteX2" fmla="*/ 664999 w 1525162"/>
                <a:gd name="connsiteY2" fmla="*/ 41564 h 880725"/>
                <a:gd name="connsiteX3" fmla="*/ 13835 w 1525162"/>
                <a:gd name="connsiteY3" fmla="*/ 290946 h 880725"/>
                <a:gd name="connsiteX4" fmla="*/ 318635 w 1525162"/>
                <a:gd name="connsiteY4" fmla="*/ 831273 h 880725"/>
                <a:gd name="connsiteX5" fmla="*/ 1426999 w 1525162"/>
                <a:gd name="connsiteY5" fmla="*/ 762000 h 880725"/>
                <a:gd name="connsiteX6" fmla="*/ 1330017 w 1525162"/>
                <a:gd name="connsiteY6" fmla="*/ 0 h 880725"/>
                <a:gd name="connsiteX0" fmla="*/ 1440853 w 1506282"/>
                <a:gd name="connsiteY0" fmla="*/ 207818 h 880725"/>
                <a:gd name="connsiteX1" fmla="*/ 664999 w 1506282"/>
                <a:gd name="connsiteY1" fmla="*/ 41564 h 880725"/>
                <a:gd name="connsiteX2" fmla="*/ 13835 w 1506282"/>
                <a:gd name="connsiteY2" fmla="*/ 290946 h 880725"/>
                <a:gd name="connsiteX3" fmla="*/ 318635 w 1506282"/>
                <a:gd name="connsiteY3" fmla="*/ 831273 h 880725"/>
                <a:gd name="connsiteX4" fmla="*/ 1426999 w 1506282"/>
                <a:gd name="connsiteY4" fmla="*/ 762000 h 880725"/>
                <a:gd name="connsiteX5" fmla="*/ 1330017 w 1506282"/>
                <a:gd name="connsiteY5" fmla="*/ 0 h 880725"/>
                <a:gd name="connsiteX0" fmla="*/ 1545628 w 1545628"/>
                <a:gd name="connsiteY0" fmla="*/ 255443 h 880725"/>
                <a:gd name="connsiteX1" fmla="*/ 664999 w 1545628"/>
                <a:gd name="connsiteY1" fmla="*/ 41564 h 880725"/>
                <a:gd name="connsiteX2" fmla="*/ 13835 w 1545628"/>
                <a:gd name="connsiteY2" fmla="*/ 290946 h 880725"/>
                <a:gd name="connsiteX3" fmla="*/ 318635 w 1545628"/>
                <a:gd name="connsiteY3" fmla="*/ 831273 h 880725"/>
                <a:gd name="connsiteX4" fmla="*/ 1426999 w 1545628"/>
                <a:gd name="connsiteY4" fmla="*/ 762000 h 880725"/>
                <a:gd name="connsiteX5" fmla="*/ 1330017 w 1545628"/>
                <a:gd name="connsiteY5" fmla="*/ 0 h 880725"/>
                <a:gd name="connsiteX0" fmla="*/ 1545628 w 1545628"/>
                <a:gd name="connsiteY0" fmla="*/ 217343 h 840777"/>
                <a:gd name="connsiteX1" fmla="*/ 664999 w 1545628"/>
                <a:gd name="connsiteY1" fmla="*/ 3464 h 840777"/>
                <a:gd name="connsiteX2" fmla="*/ 13835 w 1545628"/>
                <a:gd name="connsiteY2" fmla="*/ 252846 h 840777"/>
                <a:gd name="connsiteX3" fmla="*/ 318635 w 1545628"/>
                <a:gd name="connsiteY3" fmla="*/ 793173 h 840777"/>
                <a:gd name="connsiteX4" fmla="*/ 1426999 w 1545628"/>
                <a:gd name="connsiteY4" fmla="*/ 723900 h 840777"/>
                <a:gd name="connsiteX5" fmla="*/ 1241117 w 1545628"/>
                <a:gd name="connsiteY5" fmla="*/ 0 h 840777"/>
                <a:gd name="connsiteX0" fmla="*/ 1545628 w 1545628"/>
                <a:gd name="connsiteY0" fmla="*/ 217343 h 840777"/>
                <a:gd name="connsiteX1" fmla="*/ 665000 w 1545628"/>
                <a:gd name="connsiteY1" fmla="*/ 120440 h 840777"/>
                <a:gd name="connsiteX2" fmla="*/ 13835 w 1545628"/>
                <a:gd name="connsiteY2" fmla="*/ 252846 h 840777"/>
                <a:gd name="connsiteX3" fmla="*/ 318635 w 1545628"/>
                <a:gd name="connsiteY3" fmla="*/ 793173 h 840777"/>
                <a:gd name="connsiteX4" fmla="*/ 1426999 w 1545628"/>
                <a:gd name="connsiteY4" fmla="*/ 723900 h 840777"/>
                <a:gd name="connsiteX5" fmla="*/ 1241117 w 1545628"/>
                <a:gd name="connsiteY5" fmla="*/ 0 h 840777"/>
                <a:gd name="connsiteX0" fmla="*/ 1545150 w 1545150"/>
                <a:gd name="connsiteY0" fmla="*/ 217343 h 833136"/>
                <a:gd name="connsiteX1" fmla="*/ 664522 w 1545150"/>
                <a:gd name="connsiteY1" fmla="*/ 120440 h 833136"/>
                <a:gd name="connsiteX2" fmla="*/ 13357 w 1545150"/>
                <a:gd name="connsiteY2" fmla="*/ 252846 h 833136"/>
                <a:gd name="connsiteX3" fmla="*/ 318157 w 1545150"/>
                <a:gd name="connsiteY3" fmla="*/ 793173 h 833136"/>
                <a:gd name="connsiteX4" fmla="*/ 1381454 w 1545150"/>
                <a:gd name="connsiteY4" fmla="*/ 704405 h 833136"/>
                <a:gd name="connsiteX5" fmla="*/ 1240639 w 1545150"/>
                <a:gd name="connsiteY5" fmla="*/ 0 h 833136"/>
                <a:gd name="connsiteX0" fmla="*/ 1545150 w 1545150"/>
                <a:gd name="connsiteY0" fmla="*/ 217343 h 821513"/>
                <a:gd name="connsiteX1" fmla="*/ 664522 w 1545150"/>
                <a:gd name="connsiteY1" fmla="*/ 120440 h 821513"/>
                <a:gd name="connsiteX2" fmla="*/ 13357 w 1545150"/>
                <a:gd name="connsiteY2" fmla="*/ 252846 h 821513"/>
                <a:gd name="connsiteX3" fmla="*/ 318157 w 1545150"/>
                <a:gd name="connsiteY3" fmla="*/ 793173 h 821513"/>
                <a:gd name="connsiteX4" fmla="*/ 1381454 w 1545150"/>
                <a:gd name="connsiteY4" fmla="*/ 704405 h 821513"/>
                <a:gd name="connsiteX5" fmla="*/ 1240639 w 1545150"/>
                <a:gd name="connsiteY5" fmla="*/ 0 h 821513"/>
                <a:gd name="connsiteX0" fmla="*/ 1569158 w 1569158"/>
                <a:gd name="connsiteY0" fmla="*/ 217343 h 829941"/>
                <a:gd name="connsiteX1" fmla="*/ 688530 w 1569158"/>
                <a:gd name="connsiteY1" fmla="*/ 120440 h 829941"/>
                <a:gd name="connsiteX2" fmla="*/ 37365 w 1569158"/>
                <a:gd name="connsiteY2" fmla="*/ 252846 h 829941"/>
                <a:gd name="connsiteX3" fmla="*/ 342165 w 1569158"/>
                <a:gd name="connsiteY3" fmla="*/ 793173 h 829941"/>
                <a:gd name="connsiteX4" fmla="*/ 1405462 w 1569158"/>
                <a:gd name="connsiteY4" fmla="*/ 704405 h 829941"/>
                <a:gd name="connsiteX5" fmla="*/ 1264647 w 1569158"/>
                <a:gd name="connsiteY5" fmla="*/ 0 h 8299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69158" h="829941">
                  <a:moveTo>
                    <a:pt x="1569158" y="217343"/>
                  </a:moveTo>
                  <a:cubicBezTo>
                    <a:pt x="1435231" y="180397"/>
                    <a:pt x="943829" y="114523"/>
                    <a:pt x="688530" y="120440"/>
                  </a:cubicBezTo>
                  <a:cubicBezTo>
                    <a:pt x="433231" y="126357"/>
                    <a:pt x="95092" y="140724"/>
                    <a:pt x="37365" y="252846"/>
                  </a:cubicBezTo>
                  <a:cubicBezTo>
                    <a:pt x="-20362" y="364968"/>
                    <a:pt x="-66117" y="698418"/>
                    <a:pt x="342165" y="793173"/>
                  </a:cubicBezTo>
                  <a:cubicBezTo>
                    <a:pt x="750447" y="887928"/>
                    <a:pt x="1206649" y="778112"/>
                    <a:pt x="1405462" y="704405"/>
                  </a:cubicBezTo>
                  <a:cubicBezTo>
                    <a:pt x="1604275" y="630698"/>
                    <a:pt x="1397420" y="311727"/>
                    <a:pt x="1264647" y="0"/>
                  </a:cubicBezTo>
                </a:path>
              </a:pathLst>
            </a:custGeom>
            <a:noFill/>
            <a:ln w="57150" cap="flat" cmpd="sng" algn="ctr">
              <a:solidFill>
                <a:srgbClr val="33CC33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/>
            </a:p>
          </p:txBody>
        </p:sp>
      </p:grpSp>
      <p:sp>
        <p:nvSpPr>
          <p:cNvPr id="113" name="Freeform 112"/>
          <p:cNvSpPr/>
          <p:nvPr/>
        </p:nvSpPr>
        <p:spPr bwMode="auto">
          <a:xfrm>
            <a:off x="11957283" y="3083566"/>
            <a:ext cx="1061619" cy="481294"/>
          </a:xfrm>
          <a:custGeom>
            <a:avLst/>
            <a:gdLst>
              <a:gd name="connsiteX0" fmla="*/ 1468562 w 1525162"/>
              <a:gd name="connsiteY0" fmla="*/ 263237 h 880725"/>
              <a:gd name="connsiteX1" fmla="*/ 1440853 w 1525162"/>
              <a:gd name="connsiteY1" fmla="*/ 207818 h 880725"/>
              <a:gd name="connsiteX2" fmla="*/ 664999 w 1525162"/>
              <a:gd name="connsiteY2" fmla="*/ 41564 h 880725"/>
              <a:gd name="connsiteX3" fmla="*/ 13835 w 1525162"/>
              <a:gd name="connsiteY3" fmla="*/ 290946 h 880725"/>
              <a:gd name="connsiteX4" fmla="*/ 318635 w 1525162"/>
              <a:gd name="connsiteY4" fmla="*/ 831273 h 880725"/>
              <a:gd name="connsiteX5" fmla="*/ 1426999 w 1525162"/>
              <a:gd name="connsiteY5" fmla="*/ 762000 h 880725"/>
              <a:gd name="connsiteX6" fmla="*/ 1330017 w 1525162"/>
              <a:gd name="connsiteY6" fmla="*/ 0 h 880725"/>
              <a:gd name="connsiteX0" fmla="*/ 1440853 w 1506282"/>
              <a:gd name="connsiteY0" fmla="*/ 207818 h 880725"/>
              <a:gd name="connsiteX1" fmla="*/ 664999 w 1506282"/>
              <a:gd name="connsiteY1" fmla="*/ 41564 h 880725"/>
              <a:gd name="connsiteX2" fmla="*/ 13835 w 1506282"/>
              <a:gd name="connsiteY2" fmla="*/ 290946 h 880725"/>
              <a:gd name="connsiteX3" fmla="*/ 318635 w 1506282"/>
              <a:gd name="connsiteY3" fmla="*/ 831273 h 880725"/>
              <a:gd name="connsiteX4" fmla="*/ 1426999 w 1506282"/>
              <a:gd name="connsiteY4" fmla="*/ 762000 h 880725"/>
              <a:gd name="connsiteX5" fmla="*/ 1330017 w 1506282"/>
              <a:gd name="connsiteY5" fmla="*/ 0 h 880725"/>
              <a:gd name="connsiteX0" fmla="*/ 1505843 w 1506282"/>
              <a:gd name="connsiteY0" fmla="*/ 157235 h 880725"/>
              <a:gd name="connsiteX1" fmla="*/ 664999 w 1506282"/>
              <a:gd name="connsiteY1" fmla="*/ 41564 h 880725"/>
              <a:gd name="connsiteX2" fmla="*/ 13835 w 1506282"/>
              <a:gd name="connsiteY2" fmla="*/ 290946 h 880725"/>
              <a:gd name="connsiteX3" fmla="*/ 318635 w 1506282"/>
              <a:gd name="connsiteY3" fmla="*/ 831273 h 880725"/>
              <a:gd name="connsiteX4" fmla="*/ 1426999 w 1506282"/>
              <a:gd name="connsiteY4" fmla="*/ 762000 h 880725"/>
              <a:gd name="connsiteX5" fmla="*/ 1330017 w 1506282"/>
              <a:gd name="connsiteY5" fmla="*/ 0 h 880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06282" h="880725">
                <a:moveTo>
                  <a:pt x="1505843" y="157235"/>
                </a:moveTo>
                <a:cubicBezTo>
                  <a:pt x="1371916" y="120289"/>
                  <a:pt x="913667" y="19279"/>
                  <a:pt x="664999" y="41564"/>
                </a:cubicBezTo>
                <a:cubicBezTo>
                  <a:pt x="416331" y="63849"/>
                  <a:pt x="71562" y="159328"/>
                  <a:pt x="13835" y="290946"/>
                </a:cubicBezTo>
                <a:cubicBezTo>
                  <a:pt x="-43892" y="422564"/>
                  <a:pt x="83108" y="752764"/>
                  <a:pt x="318635" y="831273"/>
                </a:cubicBezTo>
                <a:cubicBezTo>
                  <a:pt x="554162" y="909782"/>
                  <a:pt x="1258435" y="900545"/>
                  <a:pt x="1426999" y="762000"/>
                </a:cubicBezTo>
                <a:cubicBezTo>
                  <a:pt x="1595563" y="623455"/>
                  <a:pt x="1462790" y="311727"/>
                  <a:pt x="1330017" y="0"/>
                </a:cubicBezTo>
              </a:path>
            </a:pathLst>
          </a:custGeom>
          <a:noFill/>
          <a:ln w="57150" cap="flat" cmpd="sng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/>
          </a:p>
        </p:txBody>
      </p:sp>
      <p:sp>
        <p:nvSpPr>
          <p:cNvPr id="114" name="Freeform 113"/>
          <p:cNvSpPr/>
          <p:nvPr/>
        </p:nvSpPr>
        <p:spPr bwMode="auto">
          <a:xfrm rot="5400000" flipH="1">
            <a:off x="12198163" y="3793155"/>
            <a:ext cx="585131" cy="1075643"/>
          </a:xfrm>
          <a:custGeom>
            <a:avLst/>
            <a:gdLst>
              <a:gd name="connsiteX0" fmla="*/ 1468562 w 1525162"/>
              <a:gd name="connsiteY0" fmla="*/ 263237 h 880725"/>
              <a:gd name="connsiteX1" fmla="*/ 1440853 w 1525162"/>
              <a:gd name="connsiteY1" fmla="*/ 207818 h 880725"/>
              <a:gd name="connsiteX2" fmla="*/ 664999 w 1525162"/>
              <a:gd name="connsiteY2" fmla="*/ 41564 h 880725"/>
              <a:gd name="connsiteX3" fmla="*/ 13835 w 1525162"/>
              <a:gd name="connsiteY3" fmla="*/ 290946 h 880725"/>
              <a:gd name="connsiteX4" fmla="*/ 318635 w 1525162"/>
              <a:gd name="connsiteY4" fmla="*/ 831273 h 880725"/>
              <a:gd name="connsiteX5" fmla="*/ 1426999 w 1525162"/>
              <a:gd name="connsiteY5" fmla="*/ 762000 h 880725"/>
              <a:gd name="connsiteX6" fmla="*/ 1330017 w 1525162"/>
              <a:gd name="connsiteY6" fmla="*/ 0 h 880725"/>
              <a:gd name="connsiteX0" fmla="*/ 1440853 w 1506282"/>
              <a:gd name="connsiteY0" fmla="*/ 207818 h 880725"/>
              <a:gd name="connsiteX1" fmla="*/ 664999 w 1506282"/>
              <a:gd name="connsiteY1" fmla="*/ 41564 h 880725"/>
              <a:gd name="connsiteX2" fmla="*/ 13835 w 1506282"/>
              <a:gd name="connsiteY2" fmla="*/ 290946 h 880725"/>
              <a:gd name="connsiteX3" fmla="*/ 318635 w 1506282"/>
              <a:gd name="connsiteY3" fmla="*/ 831273 h 880725"/>
              <a:gd name="connsiteX4" fmla="*/ 1426999 w 1506282"/>
              <a:gd name="connsiteY4" fmla="*/ 762000 h 880725"/>
              <a:gd name="connsiteX5" fmla="*/ 1330017 w 1506282"/>
              <a:gd name="connsiteY5" fmla="*/ 0 h 880725"/>
              <a:gd name="connsiteX0" fmla="*/ 1505843 w 1506282"/>
              <a:gd name="connsiteY0" fmla="*/ 157235 h 880725"/>
              <a:gd name="connsiteX1" fmla="*/ 664999 w 1506282"/>
              <a:gd name="connsiteY1" fmla="*/ 41564 h 880725"/>
              <a:gd name="connsiteX2" fmla="*/ 13835 w 1506282"/>
              <a:gd name="connsiteY2" fmla="*/ 290946 h 880725"/>
              <a:gd name="connsiteX3" fmla="*/ 318635 w 1506282"/>
              <a:gd name="connsiteY3" fmla="*/ 831273 h 880725"/>
              <a:gd name="connsiteX4" fmla="*/ 1426999 w 1506282"/>
              <a:gd name="connsiteY4" fmla="*/ 762000 h 880725"/>
              <a:gd name="connsiteX5" fmla="*/ 1330017 w 1506282"/>
              <a:gd name="connsiteY5" fmla="*/ 0 h 880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06282" h="880725">
                <a:moveTo>
                  <a:pt x="1505843" y="157235"/>
                </a:moveTo>
                <a:cubicBezTo>
                  <a:pt x="1371916" y="120289"/>
                  <a:pt x="913667" y="19279"/>
                  <a:pt x="664999" y="41564"/>
                </a:cubicBezTo>
                <a:cubicBezTo>
                  <a:pt x="416331" y="63849"/>
                  <a:pt x="71562" y="159328"/>
                  <a:pt x="13835" y="290946"/>
                </a:cubicBezTo>
                <a:cubicBezTo>
                  <a:pt x="-43892" y="422564"/>
                  <a:pt x="83108" y="752764"/>
                  <a:pt x="318635" y="831273"/>
                </a:cubicBezTo>
                <a:cubicBezTo>
                  <a:pt x="554162" y="909782"/>
                  <a:pt x="1258435" y="900545"/>
                  <a:pt x="1426999" y="762000"/>
                </a:cubicBezTo>
                <a:cubicBezTo>
                  <a:pt x="1595563" y="623455"/>
                  <a:pt x="1462790" y="311727"/>
                  <a:pt x="1330017" y="0"/>
                </a:cubicBezTo>
              </a:path>
            </a:pathLst>
          </a:cu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/>
          </a:p>
        </p:txBody>
      </p:sp>
      <p:sp>
        <p:nvSpPr>
          <p:cNvPr id="118" name="Freeform 117"/>
          <p:cNvSpPr/>
          <p:nvPr/>
        </p:nvSpPr>
        <p:spPr bwMode="auto">
          <a:xfrm rot="5400000" flipH="1">
            <a:off x="12260788" y="3811842"/>
            <a:ext cx="585131" cy="1075643"/>
          </a:xfrm>
          <a:custGeom>
            <a:avLst/>
            <a:gdLst>
              <a:gd name="connsiteX0" fmla="*/ 1468562 w 1525162"/>
              <a:gd name="connsiteY0" fmla="*/ 263237 h 880725"/>
              <a:gd name="connsiteX1" fmla="*/ 1440853 w 1525162"/>
              <a:gd name="connsiteY1" fmla="*/ 207818 h 880725"/>
              <a:gd name="connsiteX2" fmla="*/ 664999 w 1525162"/>
              <a:gd name="connsiteY2" fmla="*/ 41564 h 880725"/>
              <a:gd name="connsiteX3" fmla="*/ 13835 w 1525162"/>
              <a:gd name="connsiteY3" fmla="*/ 290946 h 880725"/>
              <a:gd name="connsiteX4" fmla="*/ 318635 w 1525162"/>
              <a:gd name="connsiteY4" fmla="*/ 831273 h 880725"/>
              <a:gd name="connsiteX5" fmla="*/ 1426999 w 1525162"/>
              <a:gd name="connsiteY5" fmla="*/ 762000 h 880725"/>
              <a:gd name="connsiteX6" fmla="*/ 1330017 w 1525162"/>
              <a:gd name="connsiteY6" fmla="*/ 0 h 880725"/>
              <a:gd name="connsiteX0" fmla="*/ 1440853 w 1506282"/>
              <a:gd name="connsiteY0" fmla="*/ 207818 h 880725"/>
              <a:gd name="connsiteX1" fmla="*/ 664999 w 1506282"/>
              <a:gd name="connsiteY1" fmla="*/ 41564 h 880725"/>
              <a:gd name="connsiteX2" fmla="*/ 13835 w 1506282"/>
              <a:gd name="connsiteY2" fmla="*/ 290946 h 880725"/>
              <a:gd name="connsiteX3" fmla="*/ 318635 w 1506282"/>
              <a:gd name="connsiteY3" fmla="*/ 831273 h 880725"/>
              <a:gd name="connsiteX4" fmla="*/ 1426999 w 1506282"/>
              <a:gd name="connsiteY4" fmla="*/ 762000 h 880725"/>
              <a:gd name="connsiteX5" fmla="*/ 1330017 w 1506282"/>
              <a:gd name="connsiteY5" fmla="*/ 0 h 880725"/>
              <a:gd name="connsiteX0" fmla="*/ 1505843 w 1506282"/>
              <a:gd name="connsiteY0" fmla="*/ 157235 h 880725"/>
              <a:gd name="connsiteX1" fmla="*/ 664999 w 1506282"/>
              <a:gd name="connsiteY1" fmla="*/ 41564 h 880725"/>
              <a:gd name="connsiteX2" fmla="*/ 13835 w 1506282"/>
              <a:gd name="connsiteY2" fmla="*/ 290946 h 880725"/>
              <a:gd name="connsiteX3" fmla="*/ 318635 w 1506282"/>
              <a:gd name="connsiteY3" fmla="*/ 831273 h 880725"/>
              <a:gd name="connsiteX4" fmla="*/ 1426999 w 1506282"/>
              <a:gd name="connsiteY4" fmla="*/ 762000 h 880725"/>
              <a:gd name="connsiteX5" fmla="*/ 1330017 w 1506282"/>
              <a:gd name="connsiteY5" fmla="*/ 0 h 880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06282" h="880725">
                <a:moveTo>
                  <a:pt x="1505843" y="157235"/>
                </a:moveTo>
                <a:cubicBezTo>
                  <a:pt x="1371916" y="120289"/>
                  <a:pt x="913667" y="19279"/>
                  <a:pt x="664999" y="41564"/>
                </a:cubicBezTo>
                <a:cubicBezTo>
                  <a:pt x="416331" y="63849"/>
                  <a:pt x="71562" y="159328"/>
                  <a:pt x="13835" y="290946"/>
                </a:cubicBezTo>
                <a:cubicBezTo>
                  <a:pt x="-43892" y="422564"/>
                  <a:pt x="83108" y="752764"/>
                  <a:pt x="318635" y="831273"/>
                </a:cubicBezTo>
                <a:cubicBezTo>
                  <a:pt x="554162" y="909782"/>
                  <a:pt x="1258435" y="900545"/>
                  <a:pt x="1426999" y="762000"/>
                </a:cubicBezTo>
                <a:cubicBezTo>
                  <a:pt x="1595563" y="623455"/>
                  <a:pt x="1462790" y="311727"/>
                  <a:pt x="1330017" y="0"/>
                </a:cubicBezTo>
              </a:path>
            </a:pathLst>
          </a:custGeom>
          <a:noFill/>
          <a:ln w="57150" cap="flat" cmpd="sng" algn="ctr">
            <a:solidFill>
              <a:srgbClr val="00CC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2411826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 bldLvl="3" autoUpdateAnimBg="0"/>
      <p:bldP spid="98" grpId="0"/>
      <p:bldP spid="99" grpId="0"/>
      <p:bldP spid="113" grpId="0" animBg="1"/>
      <p:bldP spid="114" grpId="0" animBg="1"/>
      <p:bldP spid="1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25198" y="86898"/>
            <a:ext cx="13222620" cy="7890438"/>
          </a:xfr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8280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105000"/>
              </a:lnSpc>
              <a:buNone/>
            </a:pPr>
            <a:r>
              <a:rPr lang="en-US" b="1" dirty="0" smtClean="0"/>
              <a:t>Non-significant Effects at the ECSS conference</a:t>
            </a:r>
          </a:p>
          <a:p>
            <a:pPr>
              <a:lnSpc>
                <a:spcPct val="105000"/>
              </a:lnSpc>
            </a:pPr>
            <a:r>
              <a:rPr lang="en-US" dirty="0"/>
              <a:t>20 non-significant effects had enough data to do hypothesis tests and non-clinical MBD</a:t>
            </a:r>
            <a:r>
              <a:rPr lang="en-US" dirty="0" smtClean="0"/>
              <a:t>:</a:t>
            </a:r>
          </a:p>
          <a:p>
            <a:pPr>
              <a:lnSpc>
                <a:spcPct val="105000"/>
              </a:lnSpc>
            </a:pPr>
            <a:endParaRPr lang="en-US" sz="4000" dirty="0"/>
          </a:p>
          <a:p>
            <a:pPr>
              <a:lnSpc>
                <a:spcPct val="105000"/>
              </a:lnSpc>
            </a:pPr>
            <a:endParaRPr lang="en-US" sz="4000" dirty="0"/>
          </a:p>
          <a:p>
            <a:pPr>
              <a:lnSpc>
                <a:spcPct val="105000"/>
              </a:lnSpc>
            </a:pPr>
            <a:endParaRPr lang="en-US" dirty="0" smtClean="0"/>
          </a:p>
          <a:p>
            <a:pPr>
              <a:lnSpc>
                <a:spcPct val="105000"/>
              </a:lnSpc>
            </a:pPr>
            <a:endParaRPr lang="en-US" sz="2800" dirty="0"/>
          </a:p>
          <a:p>
            <a:pPr>
              <a:lnSpc>
                <a:spcPct val="105000"/>
              </a:lnSpc>
            </a:pPr>
            <a:endParaRPr lang="en-US" sz="2800" dirty="0" smtClean="0"/>
          </a:p>
          <a:p>
            <a:pPr>
              <a:lnSpc>
                <a:spcPct val="105000"/>
              </a:lnSpc>
            </a:pPr>
            <a:endParaRPr lang="en-US" sz="2800" dirty="0"/>
          </a:p>
          <a:p>
            <a:pPr marL="0" indent="0">
              <a:lnSpc>
                <a:spcPct val="105000"/>
              </a:lnSpc>
              <a:buNone/>
            </a:pPr>
            <a:endParaRPr lang="en-US" sz="2400" dirty="0" smtClean="0"/>
          </a:p>
          <a:p>
            <a:pPr>
              <a:lnSpc>
                <a:spcPct val="105000"/>
              </a:lnSpc>
            </a:pPr>
            <a:r>
              <a:rPr lang="en-US" dirty="0" smtClean="0"/>
              <a:t>Authors </a:t>
            </a:r>
            <a:r>
              <a:rPr lang="en-US" dirty="0"/>
              <a:t>concluded that </a:t>
            </a:r>
            <a:r>
              <a:rPr lang="en-US" dirty="0" smtClean="0"/>
              <a:t>17 </a:t>
            </a:r>
            <a:r>
              <a:rPr lang="en-US" dirty="0"/>
              <a:t>of these effects </a:t>
            </a:r>
            <a:r>
              <a:rPr lang="en-US" dirty="0" smtClean="0"/>
              <a:t>(85%) </a:t>
            </a:r>
            <a:r>
              <a:rPr lang="en-US" dirty="0"/>
              <a:t>were </a:t>
            </a:r>
            <a:r>
              <a:rPr lang="en-US" dirty="0" smtClean="0"/>
              <a:t>trivial.</a:t>
            </a:r>
          </a:p>
          <a:p>
            <a:pPr>
              <a:lnSpc>
                <a:spcPct val="105000"/>
              </a:lnSpc>
            </a:pPr>
            <a:r>
              <a:rPr lang="en-US" dirty="0" smtClean="0"/>
              <a:t>In terms of hypothesis testing or non-clinical MBD…</a:t>
            </a:r>
          </a:p>
          <a:p>
            <a:pPr lvl="1">
              <a:lnSpc>
                <a:spcPct val="105000"/>
              </a:lnSpc>
            </a:pPr>
            <a:r>
              <a:rPr lang="en-US" dirty="0" smtClean="0"/>
              <a:t>That conclusion was </a:t>
            </a:r>
            <a:r>
              <a:rPr lang="en-US" dirty="0" smtClean="0">
                <a:solidFill>
                  <a:srgbClr val="008000"/>
                </a:solidFill>
              </a:rPr>
              <a:t>justified</a:t>
            </a:r>
            <a:r>
              <a:rPr lang="en-US" dirty="0" smtClean="0"/>
              <a:t> none of the time.</a:t>
            </a:r>
          </a:p>
          <a:p>
            <a:pPr lvl="1">
              <a:lnSpc>
                <a:spcPct val="105000"/>
              </a:lnSpc>
            </a:pPr>
            <a:r>
              <a:rPr lang="en-US" dirty="0" smtClean="0"/>
              <a:t>That conclusion was often (50%) </a:t>
            </a:r>
            <a:r>
              <a:rPr lang="en-US" dirty="0" smtClean="0">
                <a:solidFill>
                  <a:srgbClr val="CC00FF"/>
                </a:solidFill>
              </a:rPr>
              <a:t>misleading</a:t>
            </a:r>
            <a:r>
              <a:rPr lang="en-US" dirty="0"/>
              <a:t>.</a:t>
            </a:r>
            <a:endParaRPr lang="en-US" dirty="0" smtClean="0"/>
          </a:p>
          <a:p>
            <a:pPr lvl="1">
              <a:lnSpc>
                <a:spcPct val="105000"/>
              </a:lnSpc>
            </a:pPr>
            <a:r>
              <a:rPr lang="en-US" dirty="0" smtClean="0"/>
              <a:t>That conclusion was often (50%) </a:t>
            </a:r>
            <a:r>
              <a:rPr lang="en-US" dirty="0" smtClean="0">
                <a:solidFill>
                  <a:srgbClr val="FF0000"/>
                </a:solidFill>
              </a:rPr>
              <a:t>grossly misleading</a:t>
            </a:r>
            <a:r>
              <a:rPr lang="en-US" dirty="0" smtClean="0"/>
              <a:t>.</a:t>
            </a:r>
          </a:p>
          <a:p>
            <a:pPr>
              <a:lnSpc>
                <a:spcPct val="105000"/>
              </a:lnSpc>
            </a:pPr>
            <a:r>
              <a:rPr lang="en-US" dirty="0" smtClean="0"/>
              <a:t>Hence non-significance was unacceptably misleading for non-clinical assessment of effects.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469937" y="1265099"/>
            <a:ext cx="12743844" cy="2896587"/>
            <a:chOff x="2469937" y="1208584"/>
            <a:chExt cx="12743844" cy="2896587"/>
          </a:xfrm>
        </p:grpSpPr>
        <p:sp>
          <p:nvSpPr>
            <p:cNvPr id="18" name="Rectangle 56"/>
            <p:cNvSpPr>
              <a:spLocks noChangeArrowheads="1"/>
            </p:cNvSpPr>
            <p:nvPr/>
          </p:nvSpPr>
          <p:spPr bwMode="auto">
            <a:xfrm>
              <a:off x="3404469" y="1208584"/>
              <a:ext cx="280103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Arial" charset="0"/>
                </a:rPr>
                <a:t>Value of effect statistic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charset="0"/>
              </a:endParaRPr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2469937" y="2130115"/>
              <a:ext cx="4466288" cy="1975056"/>
              <a:chOff x="268868" y="3110516"/>
              <a:chExt cx="4466288" cy="4752177"/>
            </a:xfrm>
          </p:grpSpPr>
          <p:sp>
            <p:nvSpPr>
              <p:cNvPr id="13" name="Rectangle 50"/>
              <p:cNvSpPr>
                <a:spLocks noChangeArrowheads="1"/>
              </p:cNvSpPr>
              <p:nvPr/>
            </p:nvSpPr>
            <p:spPr bwMode="auto">
              <a:xfrm>
                <a:off x="3002879" y="3110516"/>
                <a:ext cx="1732277" cy="4741910"/>
              </a:xfrm>
              <a:prstGeom prst="rect">
                <a:avLst/>
              </a:prstGeom>
              <a:solidFill>
                <a:srgbClr val="FFECA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AU" sz="2600" b="0" i="0" u="sng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Arial" charset="0"/>
                </a:endParaRPr>
              </a:p>
            </p:txBody>
          </p:sp>
          <p:sp>
            <p:nvSpPr>
              <p:cNvPr id="14" name="Rectangle 51"/>
              <p:cNvSpPr>
                <a:spLocks noChangeArrowheads="1"/>
              </p:cNvSpPr>
              <p:nvPr/>
            </p:nvSpPr>
            <p:spPr bwMode="auto">
              <a:xfrm>
                <a:off x="268868" y="3110516"/>
                <a:ext cx="1800601" cy="4741910"/>
              </a:xfrm>
              <a:prstGeom prst="rect">
                <a:avLst/>
              </a:prstGeom>
              <a:solidFill>
                <a:srgbClr val="EAD0F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AU" sz="2600" b="0" i="0" u="sng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Arial" charset="0"/>
                </a:endParaRPr>
              </a:p>
            </p:txBody>
          </p:sp>
          <p:sp>
            <p:nvSpPr>
              <p:cNvPr id="15" name="Rectangle 52"/>
              <p:cNvSpPr>
                <a:spLocks noChangeArrowheads="1"/>
              </p:cNvSpPr>
              <p:nvPr/>
            </p:nvSpPr>
            <p:spPr bwMode="auto">
              <a:xfrm>
                <a:off x="1911447" y="3110516"/>
                <a:ext cx="1296054" cy="4741910"/>
              </a:xfrm>
              <a:prstGeom prst="rect">
                <a:avLst/>
              </a:prstGeom>
              <a:solidFill>
                <a:srgbClr val="E0FFC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AU" sz="2600" b="0" i="0" u="sng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Arial" charset="0"/>
                </a:endParaRPr>
              </a:p>
            </p:txBody>
          </p:sp>
          <p:cxnSp>
            <p:nvCxnSpPr>
              <p:cNvPr id="50" name="Straight Connector 49"/>
              <p:cNvCxnSpPr/>
              <p:nvPr/>
            </p:nvCxnSpPr>
            <p:spPr bwMode="auto">
              <a:xfrm>
                <a:off x="1890775" y="3110516"/>
                <a:ext cx="0" cy="4752177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2" name="Straight Connector 51"/>
              <p:cNvCxnSpPr/>
              <p:nvPr/>
            </p:nvCxnSpPr>
            <p:spPr bwMode="auto">
              <a:xfrm>
                <a:off x="2543845" y="3110516"/>
                <a:ext cx="0" cy="4752177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3" name="Straight Connector 52"/>
              <p:cNvCxnSpPr/>
              <p:nvPr/>
            </p:nvCxnSpPr>
            <p:spPr bwMode="auto">
              <a:xfrm>
                <a:off x="3196914" y="3110516"/>
                <a:ext cx="0" cy="4752177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70" name="Rectangle 61"/>
            <p:cNvSpPr>
              <a:spLocks noChangeArrowheads="1"/>
            </p:cNvSpPr>
            <p:nvPr/>
          </p:nvSpPr>
          <p:spPr bwMode="auto">
            <a:xfrm>
              <a:off x="5669833" y="1597731"/>
              <a:ext cx="92653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Arial" charset="0"/>
                </a:rPr>
                <a:t>positive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charset="0"/>
              </a:endParaRPr>
            </a:p>
          </p:txBody>
        </p:sp>
        <p:sp>
          <p:nvSpPr>
            <p:cNvPr id="71" name="Rectangle 63"/>
            <p:cNvSpPr>
              <a:spLocks noChangeArrowheads="1"/>
            </p:cNvSpPr>
            <p:nvPr/>
          </p:nvSpPr>
          <p:spPr bwMode="auto">
            <a:xfrm>
              <a:off x="2857440" y="1597731"/>
              <a:ext cx="1033937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Arial" charset="0"/>
                </a:rPr>
                <a:t>negative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charset="0"/>
              </a:endParaRPr>
            </a:p>
          </p:txBody>
        </p:sp>
        <p:sp>
          <p:nvSpPr>
            <p:cNvPr id="72" name="Rectangle 66"/>
            <p:cNvSpPr>
              <a:spLocks noChangeArrowheads="1"/>
            </p:cNvSpPr>
            <p:nvPr/>
          </p:nvSpPr>
          <p:spPr bwMode="auto">
            <a:xfrm>
              <a:off x="4485448" y="1597731"/>
              <a:ext cx="63799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Arial" charset="0"/>
                </a:rPr>
                <a:t>trivial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charset="0"/>
              </a:endParaRPr>
            </a:p>
          </p:txBody>
        </p:sp>
        <p:sp>
          <p:nvSpPr>
            <p:cNvPr id="73" name="Freeform 58"/>
            <p:cNvSpPr>
              <a:spLocks noEditPoints="1"/>
            </p:cNvSpPr>
            <p:nvPr/>
          </p:nvSpPr>
          <p:spPr bwMode="auto">
            <a:xfrm>
              <a:off x="5455504" y="1994589"/>
              <a:ext cx="1497873" cy="81414"/>
            </a:xfrm>
            <a:custGeom>
              <a:avLst/>
              <a:gdLst>
                <a:gd name="T0" fmla="*/ 0 w 1425"/>
                <a:gd name="T1" fmla="*/ 28 h 62"/>
                <a:gd name="T2" fmla="*/ 1374 w 1425"/>
                <a:gd name="T3" fmla="*/ 28 h 62"/>
                <a:gd name="T4" fmla="*/ 1374 w 1425"/>
                <a:gd name="T5" fmla="*/ 34 h 62"/>
                <a:gd name="T6" fmla="*/ 0 w 1425"/>
                <a:gd name="T7" fmla="*/ 34 h 62"/>
                <a:gd name="T8" fmla="*/ 0 w 1425"/>
                <a:gd name="T9" fmla="*/ 28 h 62"/>
                <a:gd name="T10" fmla="*/ 1364 w 1425"/>
                <a:gd name="T11" fmla="*/ 0 h 62"/>
                <a:gd name="T12" fmla="*/ 1425 w 1425"/>
                <a:gd name="T13" fmla="*/ 31 h 62"/>
                <a:gd name="T14" fmla="*/ 1364 w 1425"/>
                <a:gd name="T15" fmla="*/ 62 h 62"/>
                <a:gd name="T16" fmla="*/ 1364 w 1425"/>
                <a:gd name="T17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25" h="62">
                  <a:moveTo>
                    <a:pt x="0" y="28"/>
                  </a:moveTo>
                  <a:lnTo>
                    <a:pt x="1374" y="28"/>
                  </a:lnTo>
                  <a:lnTo>
                    <a:pt x="1374" y="34"/>
                  </a:lnTo>
                  <a:lnTo>
                    <a:pt x="0" y="34"/>
                  </a:lnTo>
                  <a:lnTo>
                    <a:pt x="0" y="28"/>
                  </a:lnTo>
                  <a:close/>
                  <a:moveTo>
                    <a:pt x="1364" y="0"/>
                  </a:moveTo>
                  <a:lnTo>
                    <a:pt x="1425" y="31"/>
                  </a:lnTo>
                  <a:lnTo>
                    <a:pt x="1364" y="62"/>
                  </a:lnTo>
                  <a:lnTo>
                    <a:pt x="1364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2600" b="0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endParaRPr>
            </a:p>
          </p:txBody>
        </p:sp>
        <p:sp>
          <p:nvSpPr>
            <p:cNvPr id="74" name="Freeform 59"/>
            <p:cNvSpPr>
              <a:spLocks noEditPoints="1"/>
            </p:cNvSpPr>
            <p:nvPr/>
          </p:nvSpPr>
          <p:spPr bwMode="auto">
            <a:xfrm>
              <a:off x="2507752" y="1994589"/>
              <a:ext cx="1564094" cy="81414"/>
            </a:xfrm>
            <a:custGeom>
              <a:avLst/>
              <a:gdLst>
                <a:gd name="T0" fmla="*/ 1488 w 1488"/>
                <a:gd name="T1" fmla="*/ 28 h 62"/>
                <a:gd name="T2" fmla="*/ 51 w 1488"/>
                <a:gd name="T3" fmla="*/ 28 h 62"/>
                <a:gd name="T4" fmla="*/ 51 w 1488"/>
                <a:gd name="T5" fmla="*/ 34 h 62"/>
                <a:gd name="T6" fmla="*/ 1488 w 1488"/>
                <a:gd name="T7" fmla="*/ 34 h 62"/>
                <a:gd name="T8" fmla="*/ 1488 w 1488"/>
                <a:gd name="T9" fmla="*/ 28 h 62"/>
                <a:gd name="T10" fmla="*/ 61 w 1488"/>
                <a:gd name="T11" fmla="*/ 0 h 62"/>
                <a:gd name="T12" fmla="*/ 0 w 1488"/>
                <a:gd name="T13" fmla="*/ 31 h 62"/>
                <a:gd name="T14" fmla="*/ 61 w 1488"/>
                <a:gd name="T15" fmla="*/ 62 h 62"/>
                <a:gd name="T16" fmla="*/ 61 w 1488"/>
                <a:gd name="T17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88" h="62">
                  <a:moveTo>
                    <a:pt x="1488" y="28"/>
                  </a:moveTo>
                  <a:lnTo>
                    <a:pt x="51" y="28"/>
                  </a:lnTo>
                  <a:lnTo>
                    <a:pt x="51" y="34"/>
                  </a:lnTo>
                  <a:lnTo>
                    <a:pt x="1488" y="34"/>
                  </a:lnTo>
                  <a:lnTo>
                    <a:pt x="1488" y="28"/>
                  </a:lnTo>
                  <a:close/>
                  <a:moveTo>
                    <a:pt x="61" y="0"/>
                  </a:moveTo>
                  <a:lnTo>
                    <a:pt x="0" y="31"/>
                  </a:lnTo>
                  <a:lnTo>
                    <a:pt x="61" y="62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2600" b="0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endParaRPr>
            </a:p>
          </p:txBody>
        </p:sp>
        <p:sp>
          <p:nvSpPr>
            <p:cNvPr id="75" name="Freeform 64"/>
            <p:cNvSpPr>
              <a:spLocks noEditPoints="1"/>
            </p:cNvSpPr>
            <p:nvPr/>
          </p:nvSpPr>
          <p:spPr bwMode="auto">
            <a:xfrm>
              <a:off x="4116281" y="1994589"/>
              <a:ext cx="1283441" cy="81414"/>
            </a:xfrm>
            <a:custGeom>
              <a:avLst/>
              <a:gdLst>
                <a:gd name="T0" fmla="*/ 1170 w 1221"/>
                <a:gd name="T1" fmla="*/ 28 h 62"/>
                <a:gd name="T2" fmla="*/ 51 w 1221"/>
                <a:gd name="T3" fmla="*/ 28 h 62"/>
                <a:gd name="T4" fmla="*/ 51 w 1221"/>
                <a:gd name="T5" fmla="*/ 34 h 62"/>
                <a:gd name="T6" fmla="*/ 1170 w 1221"/>
                <a:gd name="T7" fmla="*/ 34 h 62"/>
                <a:gd name="T8" fmla="*/ 1170 w 1221"/>
                <a:gd name="T9" fmla="*/ 28 h 62"/>
                <a:gd name="T10" fmla="*/ 1160 w 1221"/>
                <a:gd name="T11" fmla="*/ 62 h 62"/>
                <a:gd name="T12" fmla="*/ 1221 w 1221"/>
                <a:gd name="T13" fmla="*/ 31 h 62"/>
                <a:gd name="T14" fmla="*/ 1160 w 1221"/>
                <a:gd name="T15" fmla="*/ 0 h 62"/>
                <a:gd name="T16" fmla="*/ 1160 w 1221"/>
                <a:gd name="T17" fmla="*/ 62 h 62"/>
                <a:gd name="T18" fmla="*/ 62 w 1221"/>
                <a:gd name="T19" fmla="*/ 0 h 62"/>
                <a:gd name="T20" fmla="*/ 0 w 1221"/>
                <a:gd name="T21" fmla="*/ 31 h 62"/>
                <a:gd name="T22" fmla="*/ 62 w 1221"/>
                <a:gd name="T23" fmla="*/ 62 h 62"/>
                <a:gd name="T24" fmla="*/ 62 w 1221"/>
                <a:gd name="T2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21" h="62">
                  <a:moveTo>
                    <a:pt x="1170" y="28"/>
                  </a:moveTo>
                  <a:lnTo>
                    <a:pt x="51" y="28"/>
                  </a:lnTo>
                  <a:lnTo>
                    <a:pt x="51" y="34"/>
                  </a:lnTo>
                  <a:lnTo>
                    <a:pt x="1170" y="34"/>
                  </a:lnTo>
                  <a:lnTo>
                    <a:pt x="1170" y="28"/>
                  </a:lnTo>
                  <a:close/>
                  <a:moveTo>
                    <a:pt x="1160" y="62"/>
                  </a:moveTo>
                  <a:lnTo>
                    <a:pt x="1221" y="31"/>
                  </a:lnTo>
                  <a:lnTo>
                    <a:pt x="1160" y="0"/>
                  </a:lnTo>
                  <a:lnTo>
                    <a:pt x="1160" y="62"/>
                  </a:lnTo>
                  <a:close/>
                  <a:moveTo>
                    <a:pt x="62" y="0"/>
                  </a:moveTo>
                  <a:lnTo>
                    <a:pt x="0" y="31"/>
                  </a:lnTo>
                  <a:lnTo>
                    <a:pt x="62" y="62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rgbClr val="000000"/>
            </a:solidFill>
            <a:ln w="0" cap="flat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2600" b="0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endParaRPr>
            </a:p>
          </p:txBody>
        </p:sp>
        <p:sp>
          <p:nvSpPr>
            <p:cNvPr id="30" name="Rectangle 56"/>
            <p:cNvSpPr>
              <a:spLocks noChangeArrowheads="1"/>
            </p:cNvSpPr>
            <p:nvPr/>
          </p:nvSpPr>
          <p:spPr bwMode="auto">
            <a:xfrm>
              <a:off x="7077924" y="1396180"/>
              <a:ext cx="1351332" cy="3600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Arial" charset="0"/>
                </a:rPr>
                <a:t>Hypothesis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charset="0"/>
              </a:endParaRPr>
            </a:p>
          </p:txBody>
        </p:sp>
        <p:sp>
          <p:nvSpPr>
            <p:cNvPr id="36" name="Rectangle 56"/>
            <p:cNvSpPr>
              <a:spLocks noChangeArrowheads="1"/>
            </p:cNvSpPr>
            <p:nvPr/>
          </p:nvSpPr>
          <p:spPr bwMode="auto">
            <a:xfrm>
              <a:off x="7077925" y="1768580"/>
              <a:ext cx="973023" cy="3600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Arial" charset="0"/>
                </a:rPr>
                <a:t>rejected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charset="0"/>
              </a:endParaRPr>
            </a:p>
          </p:txBody>
        </p:sp>
        <p:sp>
          <p:nvSpPr>
            <p:cNvPr id="37" name="Rectangle 56"/>
            <p:cNvSpPr>
              <a:spLocks noChangeArrowheads="1"/>
            </p:cNvSpPr>
            <p:nvPr/>
          </p:nvSpPr>
          <p:spPr bwMode="auto">
            <a:xfrm>
              <a:off x="8726460" y="1768580"/>
              <a:ext cx="804707" cy="3600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Arial" charset="0"/>
                </a:rPr>
                <a:t>testing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charset="0"/>
              </a:endParaRPr>
            </a:p>
          </p:txBody>
        </p:sp>
        <p:sp>
          <p:nvSpPr>
            <p:cNvPr id="38" name="Rectangle 56"/>
            <p:cNvSpPr>
              <a:spLocks noChangeArrowheads="1"/>
            </p:cNvSpPr>
            <p:nvPr/>
          </p:nvSpPr>
          <p:spPr bwMode="auto">
            <a:xfrm>
              <a:off x="9957197" y="1767928"/>
              <a:ext cx="2051844" cy="3600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Arial" charset="0"/>
                </a:rPr>
                <a:t>non-clinical MBD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charset="0"/>
              </a:endParaRPr>
            </a:p>
          </p:txBody>
        </p:sp>
        <p:sp>
          <p:nvSpPr>
            <p:cNvPr id="64" name="Line 55"/>
            <p:cNvSpPr>
              <a:spLocks noChangeShapeType="1"/>
            </p:cNvSpPr>
            <p:nvPr/>
          </p:nvSpPr>
          <p:spPr bwMode="auto">
            <a:xfrm>
              <a:off x="2469937" y="2681598"/>
              <a:ext cx="12743844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2600" b="0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endParaRPr>
            </a:p>
          </p:txBody>
        </p:sp>
        <p:sp>
          <p:nvSpPr>
            <p:cNvPr id="65" name="Line 55"/>
            <p:cNvSpPr>
              <a:spLocks noChangeShapeType="1"/>
            </p:cNvSpPr>
            <p:nvPr/>
          </p:nvSpPr>
          <p:spPr bwMode="auto">
            <a:xfrm>
              <a:off x="2469937" y="3621546"/>
              <a:ext cx="12743844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2600" b="0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endParaRPr>
            </a:p>
          </p:txBody>
        </p:sp>
        <p:sp>
          <p:nvSpPr>
            <p:cNvPr id="66" name="Line 55"/>
            <p:cNvSpPr>
              <a:spLocks noChangeShapeType="1"/>
            </p:cNvSpPr>
            <p:nvPr/>
          </p:nvSpPr>
          <p:spPr bwMode="auto">
            <a:xfrm>
              <a:off x="2469937" y="4105170"/>
              <a:ext cx="12743844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2600" b="0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endParaRPr>
            </a:p>
          </p:txBody>
        </p:sp>
        <p:sp>
          <p:nvSpPr>
            <p:cNvPr id="67" name="Line 55"/>
            <p:cNvSpPr>
              <a:spLocks noChangeShapeType="1"/>
            </p:cNvSpPr>
            <p:nvPr/>
          </p:nvSpPr>
          <p:spPr bwMode="auto">
            <a:xfrm>
              <a:off x="2469937" y="2132442"/>
              <a:ext cx="12743844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2600" b="0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endParaRPr>
            </a:p>
          </p:txBody>
        </p:sp>
        <p:sp>
          <p:nvSpPr>
            <p:cNvPr id="76" name="Rectangle 56"/>
            <p:cNvSpPr>
              <a:spLocks noChangeArrowheads="1"/>
            </p:cNvSpPr>
            <p:nvPr/>
          </p:nvSpPr>
          <p:spPr bwMode="auto">
            <a:xfrm>
              <a:off x="13929241" y="1769425"/>
              <a:ext cx="1101327" cy="3600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Arial" charset="0"/>
                </a:rPr>
                <a:t>of effects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charset="0"/>
              </a:endParaRPr>
            </a:p>
          </p:txBody>
        </p:sp>
        <p:sp>
          <p:nvSpPr>
            <p:cNvPr id="77" name="Rectangle 56"/>
            <p:cNvSpPr>
              <a:spLocks noChangeArrowheads="1"/>
            </p:cNvSpPr>
            <p:nvPr/>
          </p:nvSpPr>
          <p:spPr bwMode="auto">
            <a:xfrm>
              <a:off x="13929241" y="1397676"/>
              <a:ext cx="973023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Arial" charset="0"/>
                </a:rPr>
                <a:t>Number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charset="0"/>
              </a:endParaRPr>
            </a:p>
          </p:txBody>
        </p:sp>
        <p:sp>
          <p:nvSpPr>
            <p:cNvPr id="95" name="Rectangle 56"/>
            <p:cNvSpPr>
              <a:spLocks noChangeArrowheads="1"/>
            </p:cNvSpPr>
            <p:nvPr/>
          </p:nvSpPr>
          <p:spPr bwMode="auto">
            <a:xfrm>
              <a:off x="9346948" y="1316096"/>
              <a:ext cx="205184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Arial" charset="0"/>
                </a:rPr>
                <a:t>Conclusion via…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charset="0"/>
              </a:endParaRPr>
            </a:p>
          </p:txBody>
        </p:sp>
        <p:sp>
          <p:nvSpPr>
            <p:cNvPr id="96" name="Line 55"/>
            <p:cNvSpPr>
              <a:spLocks noChangeShapeType="1"/>
            </p:cNvSpPr>
            <p:nvPr/>
          </p:nvSpPr>
          <p:spPr bwMode="auto">
            <a:xfrm>
              <a:off x="8726458" y="1727749"/>
              <a:ext cx="4768567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2600" b="0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endParaRPr>
            </a:p>
          </p:txBody>
        </p:sp>
        <p:sp>
          <p:nvSpPr>
            <p:cNvPr id="97" name="Line 55"/>
            <p:cNvSpPr>
              <a:spLocks noChangeShapeType="1"/>
            </p:cNvSpPr>
            <p:nvPr/>
          </p:nvSpPr>
          <p:spPr bwMode="auto">
            <a:xfrm>
              <a:off x="2507752" y="1612294"/>
              <a:ext cx="4387148" cy="0"/>
            </a:xfrm>
            <a:prstGeom prst="line">
              <a:avLst/>
            </a:prstGeom>
            <a:noFill/>
            <a:ln w="9525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2600" b="0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4270536" y="2793533"/>
            <a:ext cx="9232503" cy="400110"/>
            <a:chOff x="4270536" y="2737018"/>
            <a:chExt cx="9232503" cy="400110"/>
          </a:xfrm>
        </p:grpSpPr>
        <p:sp>
          <p:nvSpPr>
            <p:cNvPr id="44" name="Line 76"/>
            <p:cNvSpPr>
              <a:spLocks noChangeShapeType="1"/>
            </p:cNvSpPr>
            <p:nvPr/>
          </p:nvSpPr>
          <p:spPr bwMode="auto">
            <a:xfrm flipH="1">
              <a:off x="4270536" y="2937073"/>
              <a:ext cx="2446300" cy="0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2600" b="0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endParaRPr>
            </a:p>
          </p:txBody>
        </p:sp>
        <p:sp>
          <p:nvSpPr>
            <p:cNvPr id="45" name="Rectangle 56"/>
            <p:cNvSpPr>
              <a:spLocks noChangeArrowheads="1"/>
            </p:cNvSpPr>
            <p:nvPr/>
          </p:nvSpPr>
          <p:spPr bwMode="auto">
            <a:xfrm>
              <a:off x="7077924" y="2737018"/>
              <a:ext cx="107882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Arial" charset="0"/>
                </a:rPr>
                <a:t>–</a:t>
              </a:r>
              <a:r>
                <a:rPr kumimoji="0" lang="en-US" altLang="en-US" sz="2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Arial" charset="0"/>
                </a:rPr>
                <a:t>ive only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charset="0"/>
              </a:endParaRPr>
            </a:p>
          </p:txBody>
        </p:sp>
        <p:sp>
          <p:nvSpPr>
            <p:cNvPr id="46" name="Rectangle 56"/>
            <p:cNvSpPr>
              <a:spLocks noChangeArrowheads="1"/>
            </p:cNvSpPr>
            <p:nvPr/>
          </p:nvSpPr>
          <p:spPr bwMode="auto">
            <a:xfrm>
              <a:off x="8712211" y="2737018"/>
              <a:ext cx="956993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Arial" charset="0"/>
                </a:rPr>
                <a:t>not –ive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charset="0"/>
              </a:endParaRPr>
            </a:p>
          </p:txBody>
        </p:sp>
        <p:sp>
          <p:nvSpPr>
            <p:cNvPr id="47" name="Rectangle 56"/>
            <p:cNvSpPr>
              <a:spLocks noChangeArrowheads="1"/>
            </p:cNvSpPr>
            <p:nvPr/>
          </p:nvSpPr>
          <p:spPr bwMode="auto">
            <a:xfrm>
              <a:off x="9957197" y="2737018"/>
              <a:ext cx="354584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Arial" charset="0"/>
                </a:rPr>
                <a:t>possibly/likely +ive &amp;/or trivial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charset="0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332462" y="3225581"/>
            <a:ext cx="10162563" cy="400110"/>
            <a:chOff x="3332462" y="3169066"/>
            <a:chExt cx="10162563" cy="400110"/>
          </a:xfrm>
        </p:grpSpPr>
        <p:sp>
          <p:nvSpPr>
            <p:cNvPr id="48" name="Line 76"/>
            <p:cNvSpPr>
              <a:spLocks noChangeShapeType="1"/>
            </p:cNvSpPr>
            <p:nvPr/>
          </p:nvSpPr>
          <p:spPr bwMode="auto">
            <a:xfrm>
              <a:off x="3332462" y="3369121"/>
              <a:ext cx="1871487" cy="0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2600" b="0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endParaRPr>
            </a:p>
          </p:txBody>
        </p:sp>
        <p:sp>
          <p:nvSpPr>
            <p:cNvPr id="49" name="Rectangle 56"/>
            <p:cNvSpPr>
              <a:spLocks noChangeArrowheads="1"/>
            </p:cNvSpPr>
            <p:nvPr/>
          </p:nvSpPr>
          <p:spPr bwMode="auto">
            <a:xfrm>
              <a:off x="7077925" y="3169066"/>
              <a:ext cx="108683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Arial" charset="0"/>
                </a:rPr>
                <a:t>+</a:t>
              </a:r>
              <a:r>
                <a:rPr kumimoji="0" lang="en-US" altLang="en-US" sz="2600" b="0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Arial" charset="0"/>
                </a:rPr>
                <a:t>ive only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charset="0"/>
              </a:endParaRPr>
            </a:p>
          </p:txBody>
        </p:sp>
        <p:sp>
          <p:nvSpPr>
            <p:cNvPr id="54" name="Rectangle 56"/>
            <p:cNvSpPr>
              <a:spLocks noChangeArrowheads="1"/>
            </p:cNvSpPr>
            <p:nvPr/>
          </p:nvSpPr>
          <p:spPr bwMode="auto">
            <a:xfrm>
              <a:off x="8712210" y="3169066"/>
              <a:ext cx="96500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Arial" charset="0"/>
                </a:rPr>
                <a:t>not +ive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charset="0"/>
              </a:endParaRPr>
            </a:p>
          </p:txBody>
        </p:sp>
        <p:sp>
          <p:nvSpPr>
            <p:cNvPr id="55" name="Rectangle 56"/>
            <p:cNvSpPr>
              <a:spLocks noChangeArrowheads="1"/>
            </p:cNvSpPr>
            <p:nvPr/>
          </p:nvSpPr>
          <p:spPr bwMode="auto">
            <a:xfrm>
              <a:off x="9957197" y="3169066"/>
              <a:ext cx="353782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Arial" charset="0"/>
                </a:rPr>
                <a:t>possibly/likely –ive &amp;/or trivial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charset="0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8712211" y="2274606"/>
            <a:ext cx="3824218" cy="400110"/>
            <a:chOff x="8712211" y="2218091"/>
            <a:chExt cx="3824218" cy="400110"/>
          </a:xfrm>
        </p:grpSpPr>
        <p:sp>
          <p:nvSpPr>
            <p:cNvPr id="33" name="Rectangle 56"/>
            <p:cNvSpPr>
              <a:spLocks noChangeArrowheads="1"/>
            </p:cNvSpPr>
            <p:nvPr/>
          </p:nvSpPr>
          <p:spPr bwMode="auto">
            <a:xfrm>
              <a:off x="8712211" y="2218091"/>
              <a:ext cx="63799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Arial" charset="0"/>
                </a:rPr>
                <a:t>trivial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charset="0"/>
              </a:endParaRPr>
            </a:p>
          </p:txBody>
        </p:sp>
        <p:sp>
          <p:nvSpPr>
            <p:cNvPr id="39" name="Rectangle 56"/>
            <p:cNvSpPr>
              <a:spLocks noChangeArrowheads="1"/>
            </p:cNvSpPr>
            <p:nvPr/>
          </p:nvSpPr>
          <p:spPr bwMode="auto">
            <a:xfrm>
              <a:off x="9957197" y="2218091"/>
              <a:ext cx="257923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Arial" charset="0"/>
                </a:rPr>
                <a:t>very/most likely trivial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charset="0"/>
              </a:endParaRPr>
            </a:p>
          </p:txBody>
        </p:sp>
      </p:grpSp>
      <p:sp>
        <p:nvSpPr>
          <p:cNvPr id="78" name="Rectangle 56"/>
          <p:cNvSpPr>
            <a:spLocks noChangeArrowheads="1"/>
          </p:cNvSpPr>
          <p:nvPr/>
        </p:nvSpPr>
        <p:spPr bwMode="auto">
          <a:xfrm>
            <a:off x="13929241" y="2274606"/>
            <a:ext cx="80631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charset="0"/>
              </a:rPr>
              <a:t>0 (0%)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charset="0"/>
            </a:endParaRPr>
          </a:p>
        </p:txBody>
      </p:sp>
      <p:sp>
        <p:nvSpPr>
          <p:cNvPr id="79" name="Rectangle 56"/>
          <p:cNvSpPr>
            <a:spLocks noChangeArrowheads="1"/>
          </p:cNvSpPr>
          <p:nvPr/>
        </p:nvSpPr>
        <p:spPr bwMode="auto">
          <a:xfrm>
            <a:off x="13929240" y="3011671"/>
            <a:ext cx="111088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charset="0"/>
              </a:rPr>
              <a:t>10 (50%)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3427962" y="3731576"/>
            <a:ext cx="11612160" cy="400110"/>
            <a:chOff x="3427962" y="3675061"/>
            <a:chExt cx="11612160" cy="400110"/>
          </a:xfrm>
        </p:grpSpPr>
        <p:sp>
          <p:nvSpPr>
            <p:cNvPr id="56" name="Line 76"/>
            <p:cNvSpPr>
              <a:spLocks noChangeShapeType="1"/>
            </p:cNvSpPr>
            <p:nvPr/>
          </p:nvSpPr>
          <p:spPr bwMode="auto">
            <a:xfrm flipH="1">
              <a:off x="3427962" y="3875116"/>
              <a:ext cx="3381566" cy="0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round/>
              <a:headEnd type="stealth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2600" b="0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endParaRPr>
            </a:p>
          </p:txBody>
        </p:sp>
        <p:sp>
          <p:nvSpPr>
            <p:cNvPr id="57" name="Rectangle 56"/>
            <p:cNvSpPr>
              <a:spLocks noChangeArrowheads="1"/>
            </p:cNvSpPr>
            <p:nvPr/>
          </p:nvSpPr>
          <p:spPr bwMode="auto">
            <a:xfrm>
              <a:off x="7077925" y="3675061"/>
              <a:ext cx="60914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Arial" charset="0"/>
                </a:rPr>
                <a:t>none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charset="0"/>
              </a:endParaRPr>
            </a:p>
          </p:txBody>
        </p:sp>
        <p:sp>
          <p:nvSpPr>
            <p:cNvPr id="58" name="Rectangle 56"/>
            <p:cNvSpPr>
              <a:spLocks noChangeArrowheads="1"/>
            </p:cNvSpPr>
            <p:nvPr/>
          </p:nvSpPr>
          <p:spPr bwMode="auto">
            <a:xfrm>
              <a:off x="8712211" y="3675061"/>
              <a:ext cx="60914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Arial" charset="0"/>
                </a:rPr>
                <a:t>none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charset="0"/>
              </a:endParaRPr>
            </a:p>
          </p:txBody>
        </p:sp>
        <p:sp>
          <p:nvSpPr>
            <p:cNvPr id="59" name="Rectangle 56"/>
            <p:cNvSpPr>
              <a:spLocks noChangeArrowheads="1"/>
            </p:cNvSpPr>
            <p:nvPr/>
          </p:nvSpPr>
          <p:spPr bwMode="auto">
            <a:xfrm>
              <a:off x="9957197" y="3675061"/>
              <a:ext cx="89768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Arial" charset="0"/>
                </a:rPr>
                <a:t>unclear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charset="0"/>
              </a:endParaRPr>
            </a:p>
          </p:txBody>
        </p:sp>
        <p:sp>
          <p:nvSpPr>
            <p:cNvPr id="80" name="Rectangle 56"/>
            <p:cNvSpPr>
              <a:spLocks noChangeArrowheads="1"/>
            </p:cNvSpPr>
            <p:nvPr/>
          </p:nvSpPr>
          <p:spPr bwMode="auto">
            <a:xfrm>
              <a:off x="13929240" y="3675061"/>
              <a:ext cx="111088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Arial" charset="0"/>
                </a:rPr>
                <a:t>10 (50%)</a:t>
              </a:r>
              <a:endPara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charset="0"/>
              </a:endParaRPr>
            </a:p>
          </p:txBody>
        </p:sp>
      </p:grpSp>
      <p:sp>
        <p:nvSpPr>
          <p:cNvPr id="31" name="Rectangle 56"/>
          <p:cNvSpPr>
            <a:spLocks noChangeArrowheads="1"/>
          </p:cNvSpPr>
          <p:nvPr/>
        </p:nvSpPr>
        <p:spPr bwMode="auto">
          <a:xfrm>
            <a:off x="7077924" y="2274606"/>
            <a:ext cx="134492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charset="0"/>
              </a:rPr>
              <a:t>–ive </a:t>
            </a:r>
            <a:r>
              <a:rPr kumimoji="0" lang="en-US" altLang="en-US" sz="2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charset="0"/>
              </a:rPr>
              <a:t>&amp; </a:t>
            </a:r>
            <a:r>
              <a:rPr kumimoji="0" lang="en-US" alt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Arial" charset="0"/>
              </a:rPr>
              <a:t>+ive</a:t>
            </a:r>
            <a:endParaRPr kumimoji="0" lang="en-US" altLang="en-US" sz="2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2468365" y="2473322"/>
            <a:ext cx="12942902" cy="2135404"/>
            <a:chOff x="2468365" y="2416807"/>
            <a:chExt cx="12942902" cy="2135404"/>
          </a:xfrm>
        </p:grpSpPr>
        <p:sp>
          <p:nvSpPr>
            <p:cNvPr id="98" name="Rectangle 56"/>
            <p:cNvSpPr>
              <a:spLocks noChangeArrowheads="1"/>
            </p:cNvSpPr>
            <p:nvPr/>
          </p:nvSpPr>
          <p:spPr bwMode="auto">
            <a:xfrm>
              <a:off x="2468365" y="4167490"/>
              <a:ext cx="12942902" cy="3847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25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 Narrow" panose="020B0606020202030204" pitchFamily="34" charset="0"/>
                  <a:ea typeface="+mn-ea"/>
                  <a:cs typeface="Arial" charset="0"/>
                </a:rPr>
                <a:t>Bars are 90% compatibility intervals. 95% CIs all overlapped zero (i.e., effects were statistically non-significant.)</a:t>
              </a:r>
              <a:endParaRPr kumimoji="0" lang="en-US" altLang="en-US" sz="25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charset="0"/>
              </a:endParaRPr>
            </a:p>
          </p:txBody>
        </p:sp>
        <p:sp>
          <p:nvSpPr>
            <p:cNvPr id="68" name="Line 76"/>
            <p:cNvSpPr>
              <a:spLocks noChangeShapeType="1"/>
            </p:cNvSpPr>
            <p:nvPr/>
          </p:nvSpPr>
          <p:spPr bwMode="auto">
            <a:xfrm flipH="1">
              <a:off x="4270538" y="2416807"/>
              <a:ext cx="994898" cy="0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AU" sz="2600" b="0" i="0" u="sng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Arial" charset="0"/>
              </a:endParaRPr>
            </a:p>
          </p:txBody>
        </p:sp>
      </p:grpSp>
      <p:sp>
        <p:nvSpPr>
          <p:cNvPr id="69" name="Freeform 68"/>
          <p:cNvSpPr/>
          <p:nvPr/>
        </p:nvSpPr>
        <p:spPr bwMode="auto">
          <a:xfrm flipH="1">
            <a:off x="13765977" y="2195978"/>
            <a:ext cx="1061659" cy="530941"/>
          </a:xfrm>
          <a:custGeom>
            <a:avLst/>
            <a:gdLst>
              <a:gd name="connsiteX0" fmla="*/ 1468562 w 1525162"/>
              <a:gd name="connsiteY0" fmla="*/ 263237 h 880725"/>
              <a:gd name="connsiteX1" fmla="*/ 1440853 w 1525162"/>
              <a:gd name="connsiteY1" fmla="*/ 207818 h 880725"/>
              <a:gd name="connsiteX2" fmla="*/ 664999 w 1525162"/>
              <a:gd name="connsiteY2" fmla="*/ 41564 h 880725"/>
              <a:gd name="connsiteX3" fmla="*/ 13835 w 1525162"/>
              <a:gd name="connsiteY3" fmla="*/ 290946 h 880725"/>
              <a:gd name="connsiteX4" fmla="*/ 318635 w 1525162"/>
              <a:gd name="connsiteY4" fmla="*/ 831273 h 880725"/>
              <a:gd name="connsiteX5" fmla="*/ 1426999 w 1525162"/>
              <a:gd name="connsiteY5" fmla="*/ 762000 h 880725"/>
              <a:gd name="connsiteX6" fmla="*/ 1330017 w 1525162"/>
              <a:gd name="connsiteY6" fmla="*/ 0 h 880725"/>
              <a:gd name="connsiteX0" fmla="*/ 1440853 w 1506282"/>
              <a:gd name="connsiteY0" fmla="*/ 207818 h 880725"/>
              <a:gd name="connsiteX1" fmla="*/ 664999 w 1506282"/>
              <a:gd name="connsiteY1" fmla="*/ 41564 h 880725"/>
              <a:gd name="connsiteX2" fmla="*/ 13835 w 1506282"/>
              <a:gd name="connsiteY2" fmla="*/ 290946 h 880725"/>
              <a:gd name="connsiteX3" fmla="*/ 318635 w 1506282"/>
              <a:gd name="connsiteY3" fmla="*/ 831273 h 880725"/>
              <a:gd name="connsiteX4" fmla="*/ 1426999 w 1506282"/>
              <a:gd name="connsiteY4" fmla="*/ 762000 h 880725"/>
              <a:gd name="connsiteX5" fmla="*/ 1330017 w 1506282"/>
              <a:gd name="connsiteY5" fmla="*/ 0 h 880725"/>
              <a:gd name="connsiteX0" fmla="*/ 1545628 w 1545628"/>
              <a:gd name="connsiteY0" fmla="*/ 255443 h 880725"/>
              <a:gd name="connsiteX1" fmla="*/ 664999 w 1545628"/>
              <a:gd name="connsiteY1" fmla="*/ 41564 h 880725"/>
              <a:gd name="connsiteX2" fmla="*/ 13835 w 1545628"/>
              <a:gd name="connsiteY2" fmla="*/ 290946 h 880725"/>
              <a:gd name="connsiteX3" fmla="*/ 318635 w 1545628"/>
              <a:gd name="connsiteY3" fmla="*/ 831273 h 880725"/>
              <a:gd name="connsiteX4" fmla="*/ 1426999 w 1545628"/>
              <a:gd name="connsiteY4" fmla="*/ 762000 h 880725"/>
              <a:gd name="connsiteX5" fmla="*/ 1330017 w 1545628"/>
              <a:gd name="connsiteY5" fmla="*/ 0 h 880725"/>
              <a:gd name="connsiteX0" fmla="*/ 1545628 w 1545628"/>
              <a:gd name="connsiteY0" fmla="*/ 217343 h 840777"/>
              <a:gd name="connsiteX1" fmla="*/ 664999 w 1545628"/>
              <a:gd name="connsiteY1" fmla="*/ 3464 h 840777"/>
              <a:gd name="connsiteX2" fmla="*/ 13835 w 1545628"/>
              <a:gd name="connsiteY2" fmla="*/ 252846 h 840777"/>
              <a:gd name="connsiteX3" fmla="*/ 318635 w 1545628"/>
              <a:gd name="connsiteY3" fmla="*/ 793173 h 840777"/>
              <a:gd name="connsiteX4" fmla="*/ 1426999 w 1545628"/>
              <a:gd name="connsiteY4" fmla="*/ 723900 h 840777"/>
              <a:gd name="connsiteX5" fmla="*/ 1241117 w 1545628"/>
              <a:gd name="connsiteY5" fmla="*/ 0 h 840777"/>
              <a:gd name="connsiteX0" fmla="*/ 1545628 w 1545628"/>
              <a:gd name="connsiteY0" fmla="*/ 217343 h 840777"/>
              <a:gd name="connsiteX1" fmla="*/ 665000 w 1545628"/>
              <a:gd name="connsiteY1" fmla="*/ 120440 h 840777"/>
              <a:gd name="connsiteX2" fmla="*/ 13835 w 1545628"/>
              <a:gd name="connsiteY2" fmla="*/ 252846 h 840777"/>
              <a:gd name="connsiteX3" fmla="*/ 318635 w 1545628"/>
              <a:gd name="connsiteY3" fmla="*/ 793173 h 840777"/>
              <a:gd name="connsiteX4" fmla="*/ 1426999 w 1545628"/>
              <a:gd name="connsiteY4" fmla="*/ 723900 h 840777"/>
              <a:gd name="connsiteX5" fmla="*/ 1241117 w 1545628"/>
              <a:gd name="connsiteY5" fmla="*/ 0 h 840777"/>
              <a:gd name="connsiteX0" fmla="*/ 1545150 w 1545150"/>
              <a:gd name="connsiteY0" fmla="*/ 217343 h 833136"/>
              <a:gd name="connsiteX1" fmla="*/ 664522 w 1545150"/>
              <a:gd name="connsiteY1" fmla="*/ 120440 h 833136"/>
              <a:gd name="connsiteX2" fmla="*/ 13357 w 1545150"/>
              <a:gd name="connsiteY2" fmla="*/ 252846 h 833136"/>
              <a:gd name="connsiteX3" fmla="*/ 318157 w 1545150"/>
              <a:gd name="connsiteY3" fmla="*/ 793173 h 833136"/>
              <a:gd name="connsiteX4" fmla="*/ 1381454 w 1545150"/>
              <a:gd name="connsiteY4" fmla="*/ 704405 h 833136"/>
              <a:gd name="connsiteX5" fmla="*/ 1240639 w 1545150"/>
              <a:gd name="connsiteY5" fmla="*/ 0 h 833136"/>
              <a:gd name="connsiteX0" fmla="*/ 1545150 w 1545150"/>
              <a:gd name="connsiteY0" fmla="*/ 217343 h 821513"/>
              <a:gd name="connsiteX1" fmla="*/ 664522 w 1545150"/>
              <a:gd name="connsiteY1" fmla="*/ 120440 h 821513"/>
              <a:gd name="connsiteX2" fmla="*/ 13357 w 1545150"/>
              <a:gd name="connsiteY2" fmla="*/ 252846 h 821513"/>
              <a:gd name="connsiteX3" fmla="*/ 318157 w 1545150"/>
              <a:gd name="connsiteY3" fmla="*/ 793173 h 821513"/>
              <a:gd name="connsiteX4" fmla="*/ 1381454 w 1545150"/>
              <a:gd name="connsiteY4" fmla="*/ 704405 h 821513"/>
              <a:gd name="connsiteX5" fmla="*/ 1240639 w 1545150"/>
              <a:gd name="connsiteY5" fmla="*/ 0 h 821513"/>
              <a:gd name="connsiteX0" fmla="*/ 1569158 w 1569158"/>
              <a:gd name="connsiteY0" fmla="*/ 217343 h 829941"/>
              <a:gd name="connsiteX1" fmla="*/ 688530 w 1569158"/>
              <a:gd name="connsiteY1" fmla="*/ 120440 h 829941"/>
              <a:gd name="connsiteX2" fmla="*/ 37365 w 1569158"/>
              <a:gd name="connsiteY2" fmla="*/ 252846 h 829941"/>
              <a:gd name="connsiteX3" fmla="*/ 342165 w 1569158"/>
              <a:gd name="connsiteY3" fmla="*/ 793173 h 829941"/>
              <a:gd name="connsiteX4" fmla="*/ 1405462 w 1569158"/>
              <a:gd name="connsiteY4" fmla="*/ 704405 h 829941"/>
              <a:gd name="connsiteX5" fmla="*/ 1264647 w 1569158"/>
              <a:gd name="connsiteY5" fmla="*/ 0 h 829941"/>
              <a:gd name="connsiteX0" fmla="*/ 1569158 w 1569158"/>
              <a:gd name="connsiteY0" fmla="*/ 217343 h 886789"/>
              <a:gd name="connsiteX1" fmla="*/ 688530 w 1569158"/>
              <a:gd name="connsiteY1" fmla="*/ 120440 h 886789"/>
              <a:gd name="connsiteX2" fmla="*/ 37365 w 1569158"/>
              <a:gd name="connsiteY2" fmla="*/ 252846 h 886789"/>
              <a:gd name="connsiteX3" fmla="*/ 342165 w 1569158"/>
              <a:gd name="connsiteY3" fmla="*/ 793173 h 886789"/>
              <a:gd name="connsiteX4" fmla="*/ 1405462 w 1569158"/>
              <a:gd name="connsiteY4" fmla="*/ 704405 h 886789"/>
              <a:gd name="connsiteX5" fmla="*/ 1264647 w 1569158"/>
              <a:gd name="connsiteY5" fmla="*/ 0 h 886789"/>
              <a:gd name="connsiteX0" fmla="*/ 1569158 w 1569158"/>
              <a:gd name="connsiteY0" fmla="*/ 217343 h 886789"/>
              <a:gd name="connsiteX1" fmla="*/ 688530 w 1569158"/>
              <a:gd name="connsiteY1" fmla="*/ 120440 h 886789"/>
              <a:gd name="connsiteX2" fmla="*/ 37365 w 1569158"/>
              <a:gd name="connsiteY2" fmla="*/ 252846 h 886789"/>
              <a:gd name="connsiteX3" fmla="*/ 342165 w 1569158"/>
              <a:gd name="connsiteY3" fmla="*/ 793173 h 886789"/>
              <a:gd name="connsiteX4" fmla="*/ 1405462 w 1569158"/>
              <a:gd name="connsiteY4" fmla="*/ 704405 h 886789"/>
              <a:gd name="connsiteX5" fmla="*/ 1264647 w 1569158"/>
              <a:gd name="connsiteY5" fmla="*/ 0 h 886789"/>
              <a:gd name="connsiteX0" fmla="*/ 1569158 w 1569158"/>
              <a:gd name="connsiteY0" fmla="*/ 217343 h 886789"/>
              <a:gd name="connsiteX1" fmla="*/ 688530 w 1569158"/>
              <a:gd name="connsiteY1" fmla="*/ 120440 h 886789"/>
              <a:gd name="connsiteX2" fmla="*/ 37365 w 1569158"/>
              <a:gd name="connsiteY2" fmla="*/ 252846 h 886789"/>
              <a:gd name="connsiteX3" fmla="*/ 342165 w 1569158"/>
              <a:gd name="connsiteY3" fmla="*/ 793173 h 886789"/>
              <a:gd name="connsiteX4" fmla="*/ 1405462 w 1569158"/>
              <a:gd name="connsiteY4" fmla="*/ 704405 h 886789"/>
              <a:gd name="connsiteX5" fmla="*/ 1264647 w 1569158"/>
              <a:gd name="connsiteY5" fmla="*/ 0 h 886789"/>
              <a:gd name="connsiteX0" fmla="*/ 1569158 w 1569158"/>
              <a:gd name="connsiteY0" fmla="*/ 217343 h 886789"/>
              <a:gd name="connsiteX1" fmla="*/ 688530 w 1569158"/>
              <a:gd name="connsiteY1" fmla="*/ 120440 h 886789"/>
              <a:gd name="connsiteX2" fmla="*/ 37365 w 1569158"/>
              <a:gd name="connsiteY2" fmla="*/ 252846 h 886789"/>
              <a:gd name="connsiteX3" fmla="*/ 342165 w 1569158"/>
              <a:gd name="connsiteY3" fmla="*/ 793173 h 886789"/>
              <a:gd name="connsiteX4" fmla="*/ 1405462 w 1569158"/>
              <a:gd name="connsiteY4" fmla="*/ 704405 h 886789"/>
              <a:gd name="connsiteX5" fmla="*/ 1264647 w 1569158"/>
              <a:gd name="connsiteY5" fmla="*/ 0 h 886789"/>
              <a:gd name="connsiteX0" fmla="*/ 1569158 w 1569158"/>
              <a:gd name="connsiteY0" fmla="*/ 217343 h 863211"/>
              <a:gd name="connsiteX1" fmla="*/ 688530 w 1569158"/>
              <a:gd name="connsiteY1" fmla="*/ 120440 h 863211"/>
              <a:gd name="connsiteX2" fmla="*/ 37365 w 1569158"/>
              <a:gd name="connsiteY2" fmla="*/ 252846 h 863211"/>
              <a:gd name="connsiteX3" fmla="*/ 342165 w 1569158"/>
              <a:gd name="connsiteY3" fmla="*/ 793173 h 863211"/>
              <a:gd name="connsiteX4" fmla="*/ 1405462 w 1569158"/>
              <a:gd name="connsiteY4" fmla="*/ 704405 h 863211"/>
              <a:gd name="connsiteX5" fmla="*/ 1264647 w 1569158"/>
              <a:gd name="connsiteY5" fmla="*/ 0 h 863211"/>
              <a:gd name="connsiteX0" fmla="*/ 1569158 w 1569158"/>
              <a:gd name="connsiteY0" fmla="*/ 217343 h 856162"/>
              <a:gd name="connsiteX1" fmla="*/ 688530 w 1569158"/>
              <a:gd name="connsiteY1" fmla="*/ 120440 h 856162"/>
              <a:gd name="connsiteX2" fmla="*/ 37365 w 1569158"/>
              <a:gd name="connsiteY2" fmla="*/ 252846 h 856162"/>
              <a:gd name="connsiteX3" fmla="*/ 342165 w 1569158"/>
              <a:gd name="connsiteY3" fmla="*/ 793173 h 856162"/>
              <a:gd name="connsiteX4" fmla="*/ 1405462 w 1569158"/>
              <a:gd name="connsiteY4" fmla="*/ 704405 h 856162"/>
              <a:gd name="connsiteX5" fmla="*/ 1264647 w 1569158"/>
              <a:gd name="connsiteY5" fmla="*/ 0 h 856162"/>
              <a:gd name="connsiteX0" fmla="*/ 1569158 w 1569158"/>
              <a:gd name="connsiteY0" fmla="*/ 217343 h 838505"/>
              <a:gd name="connsiteX1" fmla="*/ 688530 w 1569158"/>
              <a:gd name="connsiteY1" fmla="*/ 120440 h 838505"/>
              <a:gd name="connsiteX2" fmla="*/ 37365 w 1569158"/>
              <a:gd name="connsiteY2" fmla="*/ 252846 h 838505"/>
              <a:gd name="connsiteX3" fmla="*/ 342165 w 1569158"/>
              <a:gd name="connsiteY3" fmla="*/ 793173 h 838505"/>
              <a:gd name="connsiteX4" fmla="*/ 1405462 w 1569158"/>
              <a:gd name="connsiteY4" fmla="*/ 704405 h 838505"/>
              <a:gd name="connsiteX5" fmla="*/ 1264647 w 1569158"/>
              <a:gd name="connsiteY5" fmla="*/ 0 h 838505"/>
              <a:gd name="connsiteX0" fmla="*/ 1569158 w 1569158"/>
              <a:gd name="connsiteY0" fmla="*/ 217343 h 838505"/>
              <a:gd name="connsiteX1" fmla="*/ 688530 w 1569158"/>
              <a:gd name="connsiteY1" fmla="*/ 120440 h 838505"/>
              <a:gd name="connsiteX2" fmla="*/ 37365 w 1569158"/>
              <a:gd name="connsiteY2" fmla="*/ 252846 h 838505"/>
              <a:gd name="connsiteX3" fmla="*/ 342165 w 1569158"/>
              <a:gd name="connsiteY3" fmla="*/ 793173 h 838505"/>
              <a:gd name="connsiteX4" fmla="*/ 1405462 w 1569158"/>
              <a:gd name="connsiteY4" fmla="*/ 704405 h 838505"/>
              <a:gd name="connsiteX5" fmla="*/ 1264647 w 1569158"/>
              <a:gd name="connsiteY5" fmla="*/ 0 h 838505"/>
              <a:gd name="connsiteX0" fmla="*/ 1569158 w 1569158"/>
              <a:gd name="connsiteY0" fmla="*/ 217343 h 886789"/>
              <a:gd name="connsiteX1" fmla="*/ 688530 w 1569158"/>
              <a:gd name="connsiteY1" fmla="*/ 120440 h 886789"/>
              <a:gd name="connsiteX2" fmla="*/ 37365 w 1569158"/>
              <a:gd name="connsiteY2" fmla="*/ 252846 h 886789"/>
              <a:gd name="connsiteX3" fmla="*/ 342165 w 1569158"/>
              <a:gd name="connsiteY3" fmla="*/ 793173 h 886789"/>
              <a:gd name="connsiteX4" fmla="*/ 1405462 w 1569158"/>
              <a:gd name="connsiteY4" fmla="*/ 704405 h 886789"/>
              <a:gd name="connsiteX5" fmla="*/ 1264647 w 1569158"/>
              <a:gd name="connsiteY5" fmla="*/ 0 h 886789"/>
              <a:gd name="connsiteX0" fmla="*/ 1569158 w 1569158"/>
              <a:gd name="connsiteY0" fmla="*/ 217343 h 939835"/>
              <a:gd name="connsiteX1" fmla="*/ 688530 w 1569158"/>
              <a:gd name="connsiteY1" fmla="*/ 120440 h 939835"/>
              <a:gd name="connsiteX2" fmla="*/ 37365 w 1569158"/>
              <a:gd name="connsiteY2" fmla="*/ 252846 h 939835"/>
              <a:gd name="connsiteX3" fmla="*/ 342165 w 1569158"/>
              <a:gd name="connsiteY3" fmla="*/ 793173 h 939835"/>
              <a:gd name="connsiteX4" fmla="*/ 1405462 w 1569158"/>
              <a:gd name="connsiteY4" fmla="*/ 704405 h 939835"/>
              <a:gd name="connsiteX5" fmla="*/ 1264647 w 1569158"/>
              <a:gd name="connsiteY5" fmla="*/ 0 h 939835"/>
              <a:gd name="connsiteX0" fmla="*/ 1569158 w 1569158"/>
              <a:gd name="connsiteY0" fmla="*/ 217343 h 878597"/>
              <a:gd name="connsiteX1" fmla="*/ 688530 w 1569158"/>
              <a:gd name="connsiteY1" fmla="*/ 120440 h 878597"/>
              <a:gd name="connsiteX2" fmla="*/ 37365 w 1569158"/>
              <a:gd name="connsiteY2" fmla="*/ 252846 h 878597"/>
              <a:gd name="connsiteX3" fmla="*/ 342165 w 1569158"/>
              <a:gd name="connsiteY3" fmla="*/ 793173 h 878597"/>
              <a:gd name="connsiteX4" fmla="*/ 1405462 w 1569158"/>
              <a:gd name="connsiteY4" fmla="*/ 704405 h 878597"/>
              <a:gd name="connsiteX5" fmla="*/ 1264647 w 1569158"/>
              <a:gd name="connsiteY5" fmla="*/ 0 h 878597"/>
              <a:gd name="connsiteX0" fmla="*/ 1569158 w 1569158"/>
              <a:gd name="connsiteY0" fmla="*/ 217343 h 878597"/>
              <a:gd name="connsiteX1" fmla="*/ 688530 w 1569158"/>
              <a:gd name="connsiteY1" fmla="*/ 120440 h 878597"/>
              <a:gd name="connsiteX2" fmla="*/ 37365 w 1569158"/>
              <a:gd name="connsiteY2" fmla="*/ 252846 h 878597"/>
              <a:gd name="connsiteX3" fmla="*/ 342165 w 1569158"/>
              <a:gd name="connsiteY3" fmla="*/ 793173 h 878597"/>
              <a:gd name="connsiteX4" fmla="*/ 1405462 w 1569158"/>
              <a:gd name="connsiteY4" fmla="*/ 704405 h 878597"/>
              <a:gd name="connsiteX5" fmla="*/ 1264647 w 1569158"/>
              <a:gd name="connsiteY5" fmla="*/ 0 h 878597"/>
              <a:gd name="connsiteX0" fmla="*/ 1569158 w 1569158"/>
              <a:gd name="connsiteY0" fmla="*/ 217343 h 856163"/>
              <a:gd name="connsiteX1" fmla="*/ 688530 w 1569158"/>
              <a:gd name="connsiteY1" fmla="*/ 120440 h 856163"/>
              <a:gd name="connsiteX2" fmla="*/ 37365 w 1569158"/>
              <a:gd name="connsiteY2" fmla="*/ 252846 h 856163"/>
              <a:gd name="connsiteX3" fmla="*/ 342165 w 1569158"/>
              <a:gd name="connsiteY3" fmla="*/ 793173 h 856163"/>
              <a:gd name="connsiteX4" fmla="*/ 1405462 w 1569158"/>
              <a:gd name="connsiteY4" fmla="*/ 704405 h 856163"/>
              <a:gd name="connsiteX5" fmla="*/ 1264647 w 1569158"/>
              <a:gd name="connsiteY5" fmla="*/ 0 h 856163"/>
              <a:gd name="connsiteX0" fmla="*/ 1569158 w 1569158"/>
              <a:gd name="connsiteY0" fmla="*/ 217343 h 856161"/>
              <a:gd name="connsiteX1" fmla="*/ 688530 w 1569158"/>
              <a:gd name="connsiteY1" fmla="*/ 120440 h 856161"/>
              <a:gd name="connsiteX2" fmla="*/ 37365 w 1569158"/>
              <a:gd name="connsiteY2" fmla="*/ 252846 h 856161"/>
              <a:gd name="connsiteX3" fmla="*/ 342165 w 1569158"/>
              <a:gd name="connsiteY3" fmla="*/ 793173 h 856161"/>
              <a:gd name="connsiteX4" fmla="*/ 1405462 w 1569158"/>
              <a:gd name="connsiteY4" fmla="*/ 704405 h 856161"/>
              <a:gd name="connsiteX5" fmla="*/ 1264647 w 1569158"/>
              <a:gd name="connsiteY5" fmla="*/ 0 h 856161"/>
              <a:gd name="connsiteX0" fmla="*/ 1569158 w 1569158"/>
              <a:gd name="connsiteY0" fmla="*/ 217343 h 856163"/>
              <a:gd name="connsiteX1" fmla="*/ 688530 w 1569158"/>
              <a:gd name="connsiteY1" fmla="*/ 120440 h 856163"/>
              <a:gd name="connsiteX2" fmla="*/ 37365 w 1569158"/>
              <a:gd name="connsiteY2" fmla="*/ 252846 h 856163"/>
              <a:gd name="connsiteX3" fmla="*/ 342165 w 1569158"/>
              <a:gd name="connsiteY3" fmla="*/ 793173 h 856163"/>
              <a:gd name="connsiteX4" fmla="*/ 1405462 w 1569158"/>
              <a:gd name="connsiteY4" fmla="*/ 704405 h 856163"/>
              <a:gd name="connsiteX5" fmla="*/ 1264647 w 1569158"/>
              <a:gd name="connsiteY5" fmla="*/ 0 h 856163"/>
              <a:gd name="connsiteX0" fmla="*/ 1569158 w 1569158"/>
              <a:gd name="connsiteY0" fmla="*/ 217343 h 849653"/>
              <a:gd name="connsiteX1" fmla="*/ 688530 w 1569158"/>
              <a:gd name="connsiteY1" fmla="*/ 120440 h 849653"/>
              <a:gd name="connsiteX2" fmla="*/ 37365 w 1569158"/>
              <a:gd name="connsiteY2" fmla="*/ 252846 h 849653"/>
              <a:gd name="connsiteX3" fmla="*/ 342165 w 1569158"/>
              <a:gd name="connsiteY3" fmla="*/ 793173 h 849653"/>
              <a:gd name="connsiteX4" fmla="*/ 1405462 w 1569158"/>
              <a:gd name="connsiteY4" fmla="*/ 704405 h 849653"/>
              <a:gd name="connsiteX5" fmla="*/ 1264647 w 1569158"/>
              <a:gd name="connsiteY5" fmla="*/ 0 h 849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9158" h="849653">
                <a:moveTo>
                  <a:pt x="1569158" y="217343"/>
                </a:moveTo>
                <a:cubicBezTo>
                  <a:pt x="1435231" y="180397"/>
                  <a:pt x="943829" y="114523"/>
                  <a:pt x="688530" y="120440"/>
                </a:cubicBezTo>
                <a:cubicBezTo>
                  <a:pt x="433231" y="126357"/>
                  <a:pt x="95092" y="140724"/>
                  <a:pt x="37365" y="252846"/>
                </a:cubicBezTo>
                <a:cubicBezTo>
                  <a:pt x="-20362" y="364968"/>
                  <a:pt x="-66117" y="698418"/>
                  <a:pt x="342165" y="793173"/>
                </a:cubicBezTo>
                <a:cubicBezTo>
                  <a:pt x="750447" y="887928"/>
                  <a:pt x="1124741" y="866795"/>
                  <a:pt x="1405462" y="704405"/>
                </a:cubicBezTo>
                <a:cubicBezTo>
                  <a:pt x="1544719" y="402468"/>
                  <a:pt x="1397420" y="311727"/>
                  <a:pt x="1264647" y="0"/>
                </a:cubicBezTo>
              </a:path>
            </a:pathLst>
          </a:custGeom>
          <a:noFill/>
          <a:ln w="57150" cap="flat" cmpd="sng" algn="ctr">
            <a:solidFill>
              <a:srgbClr val="33CC33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600" b="0" i="0" u="sng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81" name="Freeform 80"/>
          <p:cNvSpPr/>
          <p:nvPr/>
        </p:nvSpPr>
        <p:spPr bwMode="auto">
          <a:xfrm>
            <a:off x="13866597" y="2950766"/>
            <a:ext cx="1205346" cy="531669"/>
          </a:xfrm>
          <a:custGeom>
            <a:avLst/>
            <a:gdLst>
              <a:gd name="connsiteX0" fmla="*/ 1468562 w 1525162"/>
              <a:gd name="connsiteY0" fmla="*/ 263237 h 880725"/>
              <a:gd name="connsiteX1" fmla="*/ 1440853 w 1525162"/>
              <a:gd name="connsiteY1" fmla="*/ 207818 h 880725"/>
              <a:gd name="connsiteX2" fmla="*/ 664999 w 1525162"/>
              <a:gd name="connsiteY2" fmla="*/ 41564 h 880725"/>
              <a:gd name="connsiteX3" fmla="*/ 13835 w 1525162"/>
              <a:gd name="connsiteY3" fmla="*/ 290946 h 880725"/>
              <a:gd name="connsiteX4" fmla="*/ 318635 w 1525162"/>
              <a:gd name="connsiteY4" fmla="*/ 831273 h 880725"/>
              <a:gd name="connsiteX5" fmla="*/ 1426999 w 1525162"/>
              <a:gd name="connsiteY5" fmla="*/ 762000 h 880725"/>
              <a:gd name="connsiteX6" fmla="*/ 1330017 w 1525162"/>
              <a:gd name="connsiteY6" fmla="*/ 0 h 880725"/>
              <a:gd name="connsiteX0" fmla="*/ 1440853 w 1506282"/>
              <a:gd name="connsiteY0" fmla="*/ 207818 h 880725"/>
              <a:gd name="connsiteX1" fmla="*/ 664999 w 1506282"/>
              <a:gd name="connsiteY1" fmla="*/ 41564 h 880725"/>
              <a:gd name="connsiteX2" fmla="*/ 13835 w 1506282"/>
              <a:gd name="connsiteY2" fmla="*/ 290946 h 880725"/>
              <a:gd name="connsiteX3" fmla="*/ 318635 w 1506282"/>
              <a:gd name="connsiteY3" fmla="*/ 831273 h 880725"/>
              <a:gd name="connsiteX4" fmla="*/ 1426999 w 1506282"/>
              <a:gd name="connsiteY4" fmla="*/ 762000 h 880725"/>
              <a:gd name="connsiteX5" fmla="*/ 1330017 w 1506282"/>
              <a:gd name="connsiteY5" fmla="*/ 0 h 880725"/>
              <a:gd name="connsiteX0" fmla="*/ 1505843 w 1506282"/>
              <a:gd name="connsiteY0" fmla="*/ 157235 h 880725"/>
              <a:gd name="connsiteX1" fmla="*/ 664999 w 1506282"/>
              <a:gd name="connsiteY1" fmla="*/ 41564 h 880725"/>
              <a:gd name="connsiteX2" fmla="*/ 13835 w 1506282"/>
              <a:gd name="connsiteY2" fmla="*/ 290946 h 880725"/>
              <a:gd name="connsiteX3" fmla="*/ 318635 w 1506282"/>
              <a:gd name="connsiteY3" fmla="*/ 831273 h 880725"/>
              <a:gd name="connsiteX4" fmla="*/ 1426999 w 1506282"/>
              <a:gd name="connsiteY4" fmla="*/ 762000 h 880725"/>
              <a:gd name="connsiteX5" fmla="*/ 1330017 w 1506282"/>
              <a:gd name="connsiteY5" fmla="*/ 0 h 880725"/>
              <a:gd name="connsiteX0" fmla="*/ 1523048 w 1530316"/>
              <a:gd name="connsiteY0" fmla="*/ 157235 h 916196"/>
              <a:gd name="connsiteX1" fmla="*/ 682204 w 1530316"/>
              <a:gd name="connsiteY1" fmla="*/ 41564 h 916196"/>
              <a:gd name="connsiteX2" fmla="*/ 31040 w 1530316"/>
              <a:gd name="connsiteY2" fmla="*/ 290946 h 916196"/>
              <a:gd name="connsiteX3" fmla="*/ 243668 w 1530316"/>
              <a:gd name="connsiteY3" fmla="*/ 879022 h 916196"/>
              <a:gd name="connsiteX4" fmla="*/ 1444204 w 1530316"/>
              <a:gd name="connsiteY4" fmla="*/ 762000 h 916196"/>
              <a:gd name="connsiteX5" fmla="*/ 1347222 w 1530316"/>
              <a:gd name="connsiteY5" fmla="*/ 0 h 916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30316" h="916196">
                <a:moveTo>
                  <a:pt x="1523048" y="157235"/>
                </a:moveTo>
                <a:cubicBezTo>
                  <a:pt x="1389121" y="120289"/>
                  <a:pt x="930872" y="19279"/>
                  <a:pt x="682204" y="41564"/>
                </a:cubicBezTo>
                <a:cubicBezTo>
                  <a:pt x="433536" y="63849"/>
                  <a:pt x="104129" y="151370"/>
                  <a:pt x="31040" y="290946"/>
                </a:cubicBezTo>
                <a:cubicBezTo>
                  <a:pt x="-42049" y="430522"/>
                  <a:pt x="8141" y="800513"/>
                  <a:pt x="243668" y="879022"/>
                </a:cubicBezTo>
                <a:cubicBezTo>
                  <a:pt x="479195" y="957531"/>
                  <a:pt x="1260278" y="908504"/>
                  <a:pt x="1444204" y="762000"/>
                </a:cubicBezTo>
                <a:cubicBezTo>
                  <a:pt x="1628130" y="615496"/>
                  <a:pt x="1479995" y="311727"/>
                  <a:pt x="1347222" y="0"/>
                </a:cubicBezTo>
              </a:path>
            </a:pathLst>
          </a:custGeom>
          <a:noFill/>
          <a:ln w="57150" cap="flat" cmpd="sng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600" b="0" i="0" u="sng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  <p:sp>
        <p:nvSpPr>
          <p:cNvPr id="82" name="Freeform 81"/>
          <p:cNvSpPr/>
          <p:nvPr/>
        </p:nvSpPr>
        <p:spPr bwMode="auto">
          <a:xfrm rot="16200000">
            <a:off x="14228809" y="3305161"/>
            <a:ext cx="473139" cy="1252985"/>
          </a:xfrm>
          <a:custGeom>
            <a:avLst/>
            <a:gdLst>
              <a:gd name="connsiteX0" fmla="*/ 1468562 w 1525162"/>
              <a:gd name="connsiteY0" fmla="*/ 263237 h 880725"/>
              <a:gd name="connsiteX1" fmla="*/ 1440853 w 1525162"/>
              <a:gd name="connsiteY1" fmla="*/ 207818 h 880725"/>
              <a:gd name="connsiteX2" fmla="*/ 664999 w 1525162"/>
              <a:gd name="connsiteY2" fmla="*/ 41564 h 880725"/>
              <a:gd name="connsiteX3" fmla="*/ 13835 w 1525162"/>
              <a:gd name="connsiteY3" fmla="*/ 290946 h 880725"/>
              <a:gd name="connsiteX4" fmla="*/ 318635 w 1525162"/>
              <a:gd name="connsiteY4" fmla="*/ 831273 h 880725"/>
              <a:gd name="connsiteX5" fmla="*/ 1426999 w 1525162"/>
              <a:gd name="connsiteY5" fmla="*/ 762000 h 880725"/>
              <a:gd name="connsiteX6" fmla="*/ 1330017 w 1525162"/>
              <a:gd name="connsiteY6" fmla="*/ 0 h 880725"/>
              <a:gd name="connsiteX0" fmla="*/ 1440853 w 1506282"/>
              <a:gd name="connsiteY0" fmla="*/ 207818 h 880725"/>
              <a:gd name="connsiteX1" fmla="*/ 664999 w 1506282"/>
              <a:gd name="connsiteY1" fmla="*/ 41564 h 880725"/>
              <a:gd name="connsiteX2" fmla="*/ 13835 w 1506282"/>
              <a:gd name="connsiteY2" fmla="*/ 290946 h 880725"/>
              <a:gd name="connsiteX3" fmla="*/ 318635 w 1506282"/>
              <a:gd name="connsiteY3" fmla="*/ 831273 h 880725"/>
              <a:gd name="connsiteX4" fmla="*/ 1426999 w 1506282"/>
              <a:gd name="connsiteY4" fmla="*/ 762000 h 880725"/>
              <a:gd name="connsiteX5" fmla="*/ 1330017 w 1506282"/>
              <a:gd name="connsiteY5" fmla="*/ 0 h 880725"/>
              <a:gd name="connsiteX0" fmla="*/ 1505843 w 1506282"/>
              <a:gd name="connsiteY0" fmla="*/ 157235 h 880725"/>
              <a:gd name="connsiteX1" fmla="*/ 664999 w 1506282"/>
              <a:gd name="connsiteY1" fmla="*/ 41564 h 880725"/>
              <a:gd name="connsiteX2" fmla="*/ 13835 w 1506282"/>
              <a:gd name="connsiteY2" fmla="*/ 290946 h 880725"/>
              <a:gd name="connsiteX3" fmla="*/ 318635 w 1506282"/>
              <a:gd name="connsiteY3" fmla="*/ 831273 h 880725"/>
              <a:gd name="connsiteX4" fmla="*/ 1426999 w 1506282"/>
              <a:gd name="connsiteY4" fmla="*/ 762000 h 880725"/>
              <a:gd name="connsiteX5" fmla="*/ 1330017 w 1506282"/>
              <a:gd name="connsiteY5" fmla="*/ 0 h 880725"/>
              <a:gd name="connsiteX0" fmla="*/ 1368369 w 1368808"/>
              <a:gd name="connsiteY0" fmla="*/ 157235 h 878624"/>
              <a:gd name="connsiteX1" fmla="*/ 527525 w 1368808"/>
              <a:gd name="connsiteY1" fmla="*/ 41564 h 878624"/>
              <a:gd name="connsiteX2" fmla="*/ 34181 w 1368808"/>
              <a:gd name="connsiteY2" fmla="*/ 320374 h 878624"/>
              <a:gd name="connsiteX3" fmla="*/ 181161 w 1368808"/>
              <a:gd name="connsiteY3" fmla="*/ 831273 h 878624"/>
              <a:gd name="connsiteX4" fmla="*/ 1289525 w 1368808"/>
              <a:gd name="connsiteY4" fmla="*/ 762000 h 878624"/>
              <a:gd name="connsiteX5" fmla="*/ 1192543 w 1368808"/>
              <a:gd name="connsiteY5" fmla="*/ 0 h 878624"/>
              <a:gd name="connsiteX0" fmla="*/ 1368369 w 1368808"/>
              <a:gd name="connsiteY0" fmla="*/ 157235 h 878624"/>
              <a:gd name="connsiteX1" fmla="*/ 527525 w 1368808"/>
              <a:gd name="connsiteY1" fmla="*/ 41564 h 878624"/>
              <a:gd name="connsiteX2" fmla="*/ 34181 w 1368808"/>
              <a:gd name="connsiteY2" fmla="*/ 320374 h 878624"/>
              <a:gd name="connsiteX3" fmla="*/ 181161 w 1368808"/>
              <a:gd name="connsiteY3" fmla="*/ 831273 h 878624"/>
              <a:gd name="connsiteX4" fmla="*/ 1289525 w 1368808"/>
              <a:gd name="connsiteY4" fmla="*/ 762000 h 878624"/>
              <a:gd name="connsiteX5" fmla="*/ 1192543 w 1368808"/>
              <a:gd name="connsiteY5" fmla="*/ 0 h 878624"/>
              <a:gd name="connsiteX0" fmla="*/ 1368369 w 1368808"/>
              <a:gd name="connsiteY0" fmla="*/ 157235 h 878624"/>
              <a:gd name="connsiteX1" fmla="*/ 527525 w 1368808"/>
              <a:gd name="connsiteY1" fmla="*/ 41564 h 878624"/>
              <a:gd name="connsiteX2" fmla="*/ 34180 w 1368808"/>
              <a:gd name="connsiteY2" fmla="*/ 320374 h 878624"/>
              <a:gd name="connsiteX3" fmla="*/ 181161 w 1368808"/>
              <a:gd name="connsiteY3" fmla="*/ 831273 h 878624"/>
              <a:gd name="connsiteX4" fmla="*/ 1289525 w 1368808"/>
              <a:gd name="connsiteY4" fmla="*/ 762000 h 878624"/>
              <a:gd name="connsiteX5" fmla="*/ 1192543 w 1368808"/>
              <a:gd name="connsiteY5" fmla="*/ 0 h 878624"/>
              <a:gd name="connsiteX0" fmla="*/ 1353987 w 1354426"/>
              <a:gd name="connsiteY0" fmla="*/ 157235 h 921334"/>
              <a:gd name="connsiteX1" fmla="*/ 513143 w 1354426"/>
              <a:gd name="connsiteY1" fmla="*/ 41564 h 921334"/>
              <a:gd name="connsiteX2" fmla="*/ 19798 w 1354426"/>
              <a:gd name="connsiteY2" fmla="*/ 320374 h 921334"/>
              <a:gd name="connsiteX3" fmla="*/ 166779 w 1354426"/>
              <a:gd name="connsiteY3" fmla="*/ 831273 h 921334"/>
              <a:gd name="connsiteX4" fmla="*/ 1275143 w 1354426"/>
              <a:gd name="connsiteY4" fmla="*/ 762000 h 921334"/>
              <a:gd name="connsiteX5" fmla="*/ 1178161 w 1354426"/>
              <a:gd name="connsiteY5" fmla="*/ 0 h 921334"/>
              <a:gd name="connsiteX0" fmla="*/ 1346987 w 1347426"/>
              <a:gd name="connsiteY0" fmla="*/ 157235 h 887060"/>
              <a:gd name="connsiteX1" fmla="*/ 506143 w 1347426"/>
              <a:gd name="connsiteY1" fmla="*/ 41564 h 887060"/>
              <a:gd name="connsiteX2" fmla="*/ 12798 w 1347426"/>
              <a:gd name="connsiteY2" fmla="*/ 320374 h 887060"/>
              <a:gd name="connsiteX3" fmla="*/ 159779 w 1347426"/>
              <a:gd name="connsiteY3" fmla="*/ 831273 h 887060"/>
              <a:gd name="connsiteX4" fmla="*/ 1268143 w 1347426"/>
              <a:gd name="connsiteY4" fmla="*/ 762000 h 887060"/>
              <a:gd name="connsiteX5" fmla="*/ 1171161 w 1347426"/>
              <a:gd name="connsiteY5" fmla="*/ 0 h 887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47426" h="887060">
                <a:moveTo>
                  <a:pt x="1346987" y="157235"/>
                </a:moveTo>
                <a:cubicBezTo>
                  <a:pt x="1213060" y="120289"/>
                  <a:pt x="728508" y="14374"/>
                  <a:pt x="506143" y="41564"/>
                </a:cubicBezTo>
                <a:cubicBezTo>
                  <a:pt x="283778" y="68754"/>
                  <a:pt x="70525" y="169139"/>
                  <a:pt x="12798" y="320374"/>
                </a:cubicBezTo>
                <a:cubicBezTo>
                  <a:pt x="-44929" y="471609"/>
                  <a:pt x="108376" y="738053"/>
                  <a:pt x="159779" y="831273"/>
                </a:cubicBezTo>
                <a:cubicBezTo>
                  <a:pt x="211182" y="924493"/>
                  <a:pt x="1099579" y="900545"/>
                  <a:pt x="1268143" y="762000"/>
                </a:cubicBezTo>
                <a:cubicBezTo>
                  <a:pt x="1436707" y="623455"/>
                  <a:pt x="1303934" y="311727"/>
                  <a:pt x="1171161" y="0"/>
                </a:cubicBezTo>
              </a:path>
            </a:pathLst>
          </a:cu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600" b="0" i="0" u="sng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5889554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 bldLvl="3" autoUpdateAnimBg="0"/>
      <p:bldP spid="78" grpId="0"/>
      <p:bldP spid="79" grpId="0"/>
      <p:bldP spid="31" grpId="0"/>
      <p:bldP spid="69" grpId="0" animBg="1"/>
      <p:bldP spid="81" grpId="0" animBg="1"/>
      <p:bldP spid="8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15219" y="128464"/>
            <a:ext cx="13042578" cy="8993602"/>
          </a:xfr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8280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105000"/>
              </a:lnSpc>
            </a:pPr>
            <a:r>
              <a:rPr lang="en-US" dirty="0" smtClean="0"/>
              <a:t>16 of these non-significant effects were </a:t>
            </a:r>
            <a:r>
              <a:rPr lang="en-US" b="1" dirty="0" smtClean="0"/>
              <a:t>clinically relevant</a:t>
            </a:r>
            <a:r>
              <a:rPr lang="en-US" dirty="0" smtClean="0"/>
              <a:t>. I analyzed them with </a:t>
            </a:r>
            <a:r>
              <a:rPr lang="en-US" dirty="0"/>
              <a:t>tests of harmful and beneficial hypotheses appropriate for clinical </a:t>
            </a:r>
            <a:r>
              <a:rPr lang="en-US" dirty="0" smtClean="0"/>
              <a:t>MBD: </a:t>
            </a:r>
          </a:p>
          <a:p>
            <a:pPr>
              <a:lnSpc>
                <a:spcPct val="105000"/>
              </a:lnSpc>
            </a:pPr>
            <a:endParaRPr lang="en-US" dirty="0"/>
          </a:p>
          <a:p>
            <a:pPr>
              <a:lnSpc>
                <a:spcPct val="105000"/>
              </a:lnSpc>
            </a:pPr>
            <a:endParaRPr lang="en-US" dirty="0" smtClean="0"/>
          </a:p>
          <a:p>
            <a:pPr>
              <a:lnSpc>
                <a:spcPct val="105000"/>
              </a:lnSpc>
            </a:pPr>
            <a:endParaRPr lang="en-US" dirty="0"/>
          </a:p>
          <a:p>
            <a:pPr>
              <a:lnSpc>
                <a:spcPct val="105000"/>
              </a:lnSpc>
            </a:pPr>
            <a:endParaRPr lang="en-US" dirty="0" smtClean="0"/>
          </a:p>
          <a:p>
            <a:pPr>
              <a:lnSpc>
                <a:spcPct val="105000"/>
              </a:lnSpc>
            </a:pPr>
            <a:endParaRPr lang="en-US" dirty="0"/>
          </a:p>
          <a:p>
            <a:pPr>
              <a:lnSpc>
                <a:spcPct val="105000"/>
              </a:lnSpc>
            </a:pPr>
            <a:endParaRPr lang="en-US" dirty="0" smtClean="0"/>
          </a:p>
          <a:p>
            <a:pPr>
              <a:lnSpc>
                <a:spcPct val="105000"/>
              </a:lnSpc>
            </a:pPr>
            <a:endParaRPr lang="en-US" dirty="0"/>
          </a:p>
          <a:p>
            <a:pPr marL="0" indent="0">
              <a:lnSpc>
                <a:spcPct val="105000"/>
              </a:lnSpc>
              <a:buNone/>
            </a:pPr>
            <a:endParaRPr lang="en-US" dirty="0" smtClean="0"/>
          </a:p>
          <a:p>
            <a:pPr>
              <a:lnSpc>
                <a:spcPct val="105000"/>
              </a:lnSpc>
            </a:pPr>
            <a:r>
              <a:rPr lang="en-US" dirty="0" smtClean="0"/>
              <a:t>Authors </a:t>
            </a:r>
            <a:r>
              <a:rPr lang="en-US" dirty="0"/>
              <a:t>concluded that </a:t>
            </a:r>
            <a:r>
              <a:rPr lang="en-US" dirty="0" smtClean="0"/>
              <a:t>13 </a:t>
            </a:r>
            <a:r>
              <a:rPr lang="en-US" dirty="0"/>
              <a:t>of these effects </a:t>
            </a:r>
            <a:r>
              <a:rPr lang="en-US" dirty="0" smtClean="0"/>
              <a:t>(85%) </a:t>
            </a:r>
            <a:r>
              <a:rPr lang="en-US" dirty="0"/>
              <a:t>were </a:t>
            </a:r>
            <a:r>
              <a:rPr lang="en-US" dirty="0" smtClean="0"/>
              <a:t>trivial.</a:t>
            </a:r>
          </a:p>
          <a:p>
            <a:pPr>
              <a:lnSpc>
                <a:spcPct val="105000"/>
              </a:lnSpc>
            </a:pPr>
            <a:r>
              <a:rPr lang="en-US" dirty="0" smtClean="0"/>
              <a:t>In terms of clinical MBD…</a:t>
            </a:r>
          </a:p>
          <a:p>
            <a:pPr lvl="1">
              <a:lnSpc>
                <a:spcPct val="105000"/>
              </a:lnSpc>
            </a:pPr>
            <a:r>
              <a:rPr lang="en-US" dirty="0" smtClean="0"/>
              <a:t>A conclusion of trivial was </a:t>
            </a:r>
            <a:r>
              <a:rPr lang="en-US" dirty="0" smtClean="0">
                <a:solidFill>
                  <a:srgbClr val="008000"/>
                </a:solidFill>
              </a:rPr>
              <a:t>justified</a:t>
            </a:r>
            <a:r>
              <a:rPr lang="en-US" dirty="0" smtClean="0"/>
              <a:t> </a:t>
            </a:r>
            <a:r>
              <a:rPr lang="en-US" i="1" dirty="0" smtClean="0"/>
              <a:t>none</a:t>
            </a:r>
            <a:r>
              <a:rPr lang="en-US" dirty="0" smtClean="0"/>
              <a:t> of the time.</a:t>
            </a:r>
          </a:p>
          <a:p>
            <a:pPr lvl="1">
              <a:lnSpc>
                <a:spcPct val="105000"/>
              </a:lnSpc>
            </a:pPr>
            <a:r>
              <a:rPr lang="en-US" dirty="0" smtClean="0"/>
              <a:t>That conclusion was sometimes (19%) </a:t>
            </a:r>
            <a:r>
              <a:rPr lang="en-US" dirty="0" smtClean="0">
                <a:solidFill>
                  <a:srgbClr val="CC00FF"/>
                </a:solidFill>
              </a:rPr>
              <a:t>misleading</a:t>
            </a:r>
            <a:r>
              <a:rPr lang="en-US" dirty="0" smtClean="0"/>
              <a:t>, because the effect could be beneficial.</a:t>
            </a:r>
          </a:p>
          <a:p>
            <a:pPr lvl="1">
              <a:lnSpc>
                <a:spcPct val="105000"/>
              </a:lnSpc>
            </a:pPr>
            <a:r>
              <a:rPr lang="en-US" dirty="0" smtClean="0"/>
              <a:t>That conclusion was often (81%) </a:t>
            </a:r>
            <a:r>
              <a:rPr lang="en-US" dirty="0" smtClean="0">
                <a:solidFill>
                  <a:srgbClr val="FF0000"/>
                </a:solidFill>
              </a:rPr>
              <a:t>misleading</a:t>
            </a:r>
            <a:r>
              <a:rPr lang="en-US" dirty="0" smtClean="0"/>
              <a:t>, because the effect </a:t>
            </a:r>
            <a:r>
              <a:rPr lang="en-US" dirty="0"/>
              <a:t>could be </a:t>
            </a:r>
            <a:r>
              <a:rPr lang="en-US" i="1" dirty="0" smtClean="0"/>
              <a:t>anything</a:t>
            </a:r>
            <a:r>
              <a:rPr lang="en-US" dirty="0" smtClean="0"/>
              <a:t>.</a:t>
            </a:r>
          </a:p>
          <a:p>
            <a:pPr lvl="2">
              <a:lnSpc>
                <a:spcPct val="105000"/>
              </a:lnSpc>
            </a:pPr>
            <a:r>
              <a:rPr lang="en-US" dirty="0" smtClean="0"/>
              <a:t>Three (19%) of </a:t>
            </a:r>
            <a:r>
              <a:rPr lang="en-US" dirty="0"/>
              <a:t>these effects </a:t>
            </a:r>
            <a:r>
              <a:rPr lang="en-US" dirty="0" smtClean="0"/>
              <a:t>were potentially beneficial with odds-ratio MBD.</a:t>
            </a:r>
          </a:p>
          <a:p>
            <a:pPr lvl="1">
              <a:lnSpc>
                <a:spcPct val="105000"/>
              </a:lnSpc>
            </a:pPr>
            <a:r>
              <a:rPr lang="en-US" dirty="0" smtClean="0"/>
              <a:t>So MBD provides reasonable evidence of benefit for 19-38% of non-significant effects.</a:t>
            </a:r>
          </a:p>
          <a:p>
            <a:pPr>
              <a:lnSpc>
                <a:spcPct val="105000"/>
              </a:lnSpc>
            </a:pPr>
            <a:r>
              <a:rPr lang="en-US" dirty="0" smtClean="0"/>
              <a:t>Hence non-significance was unacceptably misleading for clinically relevant effects.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469937" y="1255269"/>
            <a:ext cx="12383804" cy="2896587"/>
            <a:chOff x="2469937" y="1213703"/>
            <a:chExt cx="12383804" cy="2896587"/>
          </a:xfrm>
        </p:grpSpPr>
        <p:grpSp>
          <p:nvGrpSpPr>
            <p:cNvPr id="12" name="Group 11"/>
            <p:cNvGrpSpPr/>
            <p:nvPr/>
          </p:nvGrpSpPr>
          <p:grpSpPr>
            <a:xfrm>
              <a:off x="2469937" y="2135234"/>
              <a:ext cx="4466288" cy="1975056"/>
              <a:chOff x="268868" y="3110516"/>
              <a:chExt cx="4466288" cy="4752177"/>
            </a:xfrm>
          </p:grpSpPr>
          <p:sp>
            <p:nvSpPr>
              <p:cNvPr id="13" name="Rectangle 50"/>
              <p:cNvSpPr>
                <a:spLocks noChangeArrowheads="1"/>
              </p:cNvSpPr>
              <p:nvPr/>
            </p:nvSpPr>
            <p:spPr bwMode="auto">
              <a:xfrm>
                <a:off x="3002879" y="3110516"/>
                <a:ext cx="1732277" cy="4741910"/>
              </a:xfrm>
              <a:prstGeom prst="rect">
                <a:avLst/>
              </a:prstGeom>
              <a:solidFill>
                <a:srgbClr val="FFECA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14" name="Rectangle 51"/>
              <p:cNvSpPr>
                <a:spLocks noChangeArrowheads="1"/>
              </p:cNvSpPr>
              <p:nvPr/>
            </p:nvSpPr>
            <p:spPr bwMode="auto">
              <a:xfrm>
                <a:off x="268868" y="3110516"/>
                <a:ext cx="1800601" cy="4741910"/>
              </a:xfrm>
              <a:prstGeom prst="rect">
                <a:avLst/>
              </a:prstGeom>
              <a:solidFill>
                <a:srgbClr val="EAD0F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15" name="Rectangle 52"/>
              <p:cNvSpPr>
                <a:spLocks noChangeArrowheads="1"/>
              </p:cNvSpPr>
              <p:nvPr/>
            </p:nvSpPr>
            <p:spPr bwMode="auto">
              <a:xfrm>
                <a:off x="1911447" y="3110516"/>
                <a:ext cx="1296054" cy="4741910"/>
              </a:xfrm>
              <a:prstGeom prst="rect">
                <a:avLst/>
              </a:prstGeom>
              <a:solidFill>
                <a:srgbClr val="E0FFC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cxnSp>
            <p:nvCxnSpPr>
              <p:cNvPr id="50" name="Straight Connector 49"/>
              <p:cNvCxnSpPr/>
              <p:nvPr/>
            </p:nvCxnSpPr>
            <p:spPr bwMode="auto">
              <a:xfrm>
                <a:off x="1890775" y="3110516"/>
                <a:ext cx="0" cy="4752177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2" name="Straight Connector 51"/>
              <p:cNvCxnSpPr/>
              <p:nvPr/>
            </p:nvCxnSpPr>
            <p:spPr bwMode="auto">
              <a:xfrm>
                <a:off x="2543845" y="3110516"/>
                <a:ext cx="0" cy="4752177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53" name="Straight Connector 52"/>
              <p:cNvCxnSpPr/>
              <p:nvPr/>
            </p:nvCxnSpPr>
            <p:spPr bwMode="auto">
              <a:xfrm>
                <a:off x="3196914" y="3110516"/>
                <a:ext cx="0" cy="4752177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grpSp>
          <p:nvGrpSpPr>
            <p:cNvPr id="3" name="Group 2"/>
            <p:cNvGrpSpPr/>
            <p:nvPr/>
          </p:nvGrpSpPr>
          <p:grpSpPr>
            <a:xfrm>
              <a:off x="2469937" y="1213703"/>
              <a:ext cx="12383804" cy="2896586"/>
              <a:chOff x="2469937" y="1213703"/>
              <a:chExt cx="12383804" cy="2896586"/>
            </a:xfrm>
          </p:grpSpPr>
          <p:sp>
            <p:nvSpPr>
              <p:cNvPr id="18" name="Rectangle 56"/>
              <p:cNvSpPr>
                <a:spLocks noChangeArrowheads="1"/>
              </p:cNvSpPr>
              <p:nvPr/>
            </p:nvSpPr>
            <p:spPr bwMode="auto">
              <a:xfrm>
                <a:off x="3404469" y="1213703"/>
                <a:ext cx="2801038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u="none" dirty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Value of effect statistic</a:t>
                </a:r>
                <a:endParaRPr lang="en-US" altLang="en-US" sz="1800" u="none" dirty="0"/>
              </a:p>
            </p:txBody>
          </p:sp>
          <p:sp>
            <p:nvSpPr>
              <p:cNvPr id="70" name="Rectangle 61"/>
              <p:cNvSpPr>
                <a:spLocks noChangeArrowheads="1"/>
              </p:cNvSpPr>
              <p:nvPr/>
            </p:nvSpPr>
            <p:spPr bwMode="auto">
              <a:xfrm>
                <a:off x="5636717" y="1602850"/>
                <a:ext cx="1155766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u="none" dirty="0" smtClean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beneficial</a:t>
                </a:r>
                <a:endParaRPr lang="en-US" altLang="en-US" sz="1800" u="none" dirty="0"/>
              </a:p>
            </p:txBody>
          </p:sp>
          <p:sp>
            <p:nvSpPr>
              <p:cNvPr id="71" name="Rectangle 63"/>
              <p:cNvSpPr>
                <a:spLocks noChangeArrowheads="1"/>
              </p:cNvSpPr>
              <p:nvPr/>
            </p:nvSpPr>
            <p:spPr bwMode="auto">
              <a:xfrm>
                <a:off x="2979268" y="1602850"/>
                <a:ext cx="912109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r"/>
                <a:r>
                  <a:rPr lang="en-US" altLang="en-US" u="none" dirty="0" smtClean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harmful</a:t>
                </a:r>
                <a:endParaRPr lang="en-US" altLang="en-US" sz="1800" u="none" dirty="0"/>
              </a:p>
            </p:txBody>
          </p:sp>
          <p:sp>
            <p:nvSpPr>
              <p:cNvPr id="72" name="Rectangle 66"/>
              <p:cNvSpPr>
                <a:spLocks noChangeArrowheads="1"/>
              </p:cNvSpPr>
              <p:nvPr/>
            </p:nvSpPr>
            <p:spPr bwMode="auto">
              <a:xfrm>
                <a:off x="4485448" y="1602850"/>
                <a:ext cx="637995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u="none" dirty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trivial</a:t>
                </a:r>
                <a:endParaRPr lang="en-US" altLang="en-US" sz="1800" u="none" dirty="0"/>
              </a:p>
            </p:txBody>
          </p:sp>
          <p:sp>
            <p:nvSpPr>
              <p:cNvPr id="73" name="Freeform 58"/>
              <p:cNvSpPr>
                <a:spLocks noEditPoints="1"/>
              </p:cNvSpPr>
              <p:nvPr/>
            </p:nvSpPr>
            <p:spPr bwMode="auto">
              <a:xfrm>
                <a:off x="5455504" y="1999708"/>
                <a:ext cx="1497873" cy="81414"/>
              </a:xfrm>
              <a:custGeom>
                <a:avLst/>
                <a:gdLst>
                  <a:gd name="T0" fmla="*/ 0 w 1425"/>
                  <a:gd name="T1" fmla="*/ 28 h 62"/>
                  <a:gd name="T2" fmla="*/ 1374 w 1425"/>
                  <a:gd name="T3" fmla="*/ 28 h 62"/>
                  <a:gd name="T4" fmla="*/ 1374 w 1425"/>
                  <a:gd name="T5" fmla="*/ 34 h 62"/>
                  <a:gd name="T6" fmla="*/ 0 w 1425"/>
                  <a:gd name="T7" fmla="*/ 34 h 62"/>
                  <a:gd name="T8" fmla="*/ 0 w 1425"/>
                  <a:gd name="T9" fmla="*/ 28 h 62"/>
                  <a:gd name="T10" fmla="*/ 1364 w 1425"/>
                  <a:gd name="T11" fmla="*/ 0 h 62"/>
                  <a:gd name="T12" fmla="*/ 1425 w 1425"/>
                  <a:gd name="T13" fmla="*/ 31 h 62"/>
                  <a:gd name="T14" fmla="*/ 1364 w 1425"/>
                  <a:gd name="T15" fmla="*/ 62 h 62"/>
                  <a:gd name="T16" fmla="*/ 1364 w 1425"/>
                  <a:gd name="T17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25" h="62">
                    <a:moveTo>
                      <a:pt x="0" y="28"/>
                    </a:moveTo>
                    <a:lnTo>
                      <a:pt x="1374" y="28"/>
                    </a:lnTo>
                    <a:lnTo>
                      <a:pt x="1374" y="34"/>
                    </a:lnTo>
                    <a:lnTo>
                      <a:pt x="0" y="34"/>
                    </a:lnTo>
                    <a:lnTo>
                      <a:pt x="0" y="28"/>
                    </a:lnTo>
                    <a:close/>
                    <a:moveTo>
                      <a:pt x="1364" y="0"/>
                    </a:moveTo>
                    <a:lnTo>
                      <a:pt x="1425" y="31"/>
                    </a:lnTo>
                    <a:lnTo>
                      <a:pt x="1364" y="62"/>
                    </a:lnTo>
                    <a:lnTo>
                      <a:pt x="1364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74" name="Freeform 59"/>
              <p:cNvSpPr>
                <a:spLocks noEditPoints="1"/>
              </p:cNvSpPr>
              <p:nvPr/>
            </p:nvSpPr>
            <p:spPr bwMode="auto">
              <a:xfrm>
                <a:off x="2507752" y="1999708"/>
                <a:ext cx="1564094" cy="81414"/>
              </a:xfrm>
              <a:custGeom>
                <a:avLst/>
                <a:gdLst>
                  <a:gd name="T0" fmla="*/ 1488 w 1488"/>
                  <a:gd name="T1" fmla="*/ 28 h 62"/>
                  <a:gd name="T2" fmla="*/ 51 w 1488"/>
                  <a:gd name="T3" fmla="*/ 28 h 62"/>
                  <a:gd name="T4" fmla="*/ 51 w 1488"/>
                  <a:gd name="T5" fmla="*/ 34 h 62"/>
                  <a:gd name="T6" fmla="*/ 1488 w 1488"/>
                  <a:gd name="T7" fmla="*/ 34 h 62"/>
                  <a:gd name="T8" fmla="*/ 1488 w 1488"/>
                  <a:gd name="T9" fmla="*/ 28 h 62"/>
                  <a:gd name="T10" fmla="*/ 61 w 1488"/>
                  <a:gd name="T11" fmla="*/ 0 h 62"/>
                  <a:gd name="T12" fmla="*/ 0 w 1488"/>
                  <a:gd name="T13" fmla="*/ 31 h 62"/>
                  <a:gd name="T14" fmla="*/ 61 w 1488"/>
                  <a:gd name="T15" fmla="*/ 62 h 62"/>
                  <a:gd name="T16" fmla="*/ 61 w 1488"/>
                  <a:gd name="T17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488" h="62">
                    <a:moveTo>
                      <a:pt x="1488" y="28"/>
                    </a:moveTo>
                    <a:lnTo>
                      <a:pt x="51" y="28"/>
                    </a:lnTo>
                    <a:lnTo>
                      <a:pt x="51" y="34"/>
                    </a:lnTo>
                    <a:lnTo>
                      <a:pt x="1488" y="34"/>
                    </a:lnTo>
                    <a:lnTo>
                      <a:pt x="1488" y="28"/>
                    </a:lnTo>
                    <a:close/>
                    <a:moveTo>
                      <a:pt x="61" y="0"/>
                    </a:moveTo>
                    <a:lnTo>
                      <a:pt x="0" y="31"/>
                    </a:lnTo>
                    <a:lnTo>
                      <a:pt x="61" y="62"/>
                    </a:lnTo>
                    <a:lnTo>
                      <a:pt x="61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75" name="Freeform 64"/>
              <p:cNvSpPr>
                <a:spLocks noEditPoints="1"/>
              </p:cNvSpPr>
              <p:nvPr/>
            </p:nvSpPr>
            <p:spPr bwMode="auto">
              <a:xfrm>
                <a:off x="4116281" y="1999708"/>
                <a:ext cx="1283441" cy="81414"/>
              </a:xfrm>
              <a:custGeom>
                <a:avLst/>
                <a:gdLst>
                  <a:gd name="T0" fmla="*/ 1170 w 1221"/>
                  <a:gd name="T1" fmla="*/ 28 h 62"/>
                  <a:gd name="T2" fmla="*/ 51 w 1221"/>
                  <a:gd name="T3" fmla="*/ 28 h 62"/>
                  <a:gd name="T4" fmla="*/ 51 w 1221"/>
                  <a:gd name="T5" fmla="*/ 34 h 62"/>
                  <a:gd name="T6" fmla="*/ 1170 w 1221"/>
                  <a:gd name="T7" fmla="*/ 34 h 62"/>
                  <a:gd name="T8" fmla="*/ 1170 w 1221"/>
                  <a:gd name="T9" fmla="*/ 28 h 62"/>
                  <a:gd name="T10" fmla="*/ 1160 w 1221"/>
                  <a:gd name="T11" fmla="*/ 62 h 62"/>
                  <a:gd name="T12" fmla="*/ 1221 w 1221"/>
                  <a:gd name="T13" fmla="*/ 31 h 62"/>
                  <a:gd name="T14" fmla="*/ 1160 w 1221"/>
                  <a:gd name="T15" fmla="*/ 0 h 62"/>
                  <a:gd name="T16" fmla="*/ 1160 w 1221"/>
                  <a:gd name="T17" fmla="*/ 62 h 62"/>
                  <a:gd name="T18" fmla="*/ 62 w 1221"/>
                  <a:gd name="T19" fmla="*/ 0 h 62"/>
                  <a:gd name="T20" fmla="*/ 0 w 1221"/>
                  <a:gd name="T21" fmla="*/ 31 h 62"/>
                  <a:gd name="T22" fmla="*/ 62 w 1221"/>
                  <a:gd name="T23" fmla="*/ 62 h 62"/>
                  <a:gd name="T24" fmla="*/ 62 w 1221"/>
                  <a:gd name="T25" fmla="*/ 0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221" h="62">
                    <a:moveTo>
                      <a:pt x="1170" y="28"/>
                    </a:moveTo>
                    <a:lnTo>
                      <a:pt x="51" y="28"/>
                    </a:lnTo>
                    <a:lnTo>
                      <a:pt x="51" y="34"/>
                    </a:lnTo>
                    <a:lnTo>
                      <a:pt x="1170" y="34"/>
                    </a:lnTo>
                    <a:lnTo>
                      <a:pt x="1170" y="28"/>
                    </a:lnTo>
                    <a:close/>
                    <a:moveTo>
                      <a:pt x="1160" y="62"/>
                    </a:moveTo>
                    <a:lnTo>
                      <a:pt x="1221" y="31"/>
                    </a:lnTo>
                    <a:lnTo>
                      <a:pt x="1160" y="0"/>
                    </a:lnTo>
                    <a:lnTo>
                      <a:pt x="1160" y="62"/>
                    </a:lnTo>
                    <a:close/>
                    <a:moveTo>
                      <a:pt x="62" y="0"/>
                    </a:moveTo>
                    <a:lnTo>
                      <a:pt x="0" y="31"/>
                    </a:lnTo>
                    <a:lnTo>
                      <a:pt x="62" y="62"/>
                    </a:lnTo>
                    <a:lnTo>
                      <a:pt x="62" y="0"/>
                    </a:lnTo>
                    <a:close/>
                  </a:path>
                </a:pathLst>
              </a:custGeom>
              <a:solidFill>
                <a:srgbClr val="000000"/>
              </a:solidFill>
              <a:ln w="0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  <p:sp>
            <p:nvSpPr>
              <p:cNvPr id="30" name="Rectangle 56"/>
              <p:cNvSpPr>
                <a:spLocks noChangeArrowheads="1"/>
              </p:cNvSpPr>
              <p:nvPr/>
            </p:nvSpPr>
            <p:spPr bwMode="auto">
              <a:xfrm>
                <a:off x="7077924" y="1401299"/>
                <a:ext cx="1351332" cy="3600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Aft>
                    <a:spcPts val="0"/>
                  </a:spcAft>
                </a:pPr>
                <a:r>
                  <a:rPr lang="en-US" altLang="en-US" u="none" dirty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Hypothesis</a:t>
                </a:r>
                <a:endParaRPr lang="en-US" altLang="en-US" sz="1800" u="none" dirty="0"/>
              </a:p>
            </p:txBody>
          </p:sp>
          <p:sp>
            <p:nvSpPr>
              <p:cNvPr id="36" name="Rectangle 56"/>
              <p:cNvSpPr>
                <a:spLocks noChangeArrowheads="1"/>
              </p:cNvSpPr>
              <p:nvPr/>
            </p:nvSpPr>
            <p:spPr bwMode="auto">
              <a:xfrm>
                <a:off x="7077925" y="1773699"/>
                <a:ext cx="973023" cy="3600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Aft>
                    <a:spcPts val="0"/>
                  </a:spcAft>
                </a:pPr>
                <a:r>
                  <a:rPr lang="en-US" altLang="en-US" u="none" dirty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rejected</a:t>
                </a:r>
                <a:endParaRPr lang="en-US" altLang="en-US" sz="1800" u="none" dirty="0"/>
              </a:p>
            </p:txBody>
          </p:sp>
          <p:sp>
            <p:nvSpPr>
              <p:cNvPr id="38" name="Rectangle 56"/>
              <p:cNvSpPr>
                <a:spLocks noChangeArrowheads="1"/>
              </p:cNvSpPr>
              <p:nvPr/>
            </p:nvSpPr>
            <p:spPr bwMode="auto">
              <a:xfrm>
                <a:off x="8949086" y="1773047"/>
                <a:ext cx="3356688" cy="3600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Aft>
                    <a:spcPts val="0"/>
                  </a:spcAft>
                </a:pPr>
                <a:r>
                  <a:rPr lang="en-US" altLang="en-US" u="none" dirty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Conclusion via </a:t>
                </a:r>
                <a:r>
                  <a:rPr lang="en-US" altLang="en-US" u="none" dirty="0" smtClean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clinical </a:t>
                </a:r>
                <a:r>
                  <a:rPr lang="en-US" altLang="en-US" u="none" dirty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MBD</a:t>
                </a:r>
                <a:endParaRPr lang="en-US" altLang="en-US" sz="1800" u="none" dirty="0"/>
              </a:p>
            </p:txBody>
          </p:sp>
          <p:grpSp>
            <p:nvGrpSpPr>
              <p:cNvPr id="2" name="Group 1"/>
              <p:cNvGrpSpPr/>
              <p:nvPr/>
            </p:nvGrpSpPr>
            <p:grpSpPr>
              <a:xfrm>
                <a:off x="2469937" y="2137561"/>
                <a:ext cx="12383804" cy="1972728"/>
                <a:chOff x="2469937" y="2137561"/>
                <a:chExt cx="12743844" cy="1972728"/>
              </a:xfrm>
            </p:grpSpPr>
            <p:sp>
              <p:nvSpPr>
                <p:cNvPr id="64" name="Line 55"/>
                <p:cNvSpPr>
                  <a:spLocks noChangeShapeType="1"/>
                </p:cNvSpPr>
                <p:nvPr/>
              </p:nvSpPr>
              <p:spPr bwMode="auto">
                <a:xfrm>
                  <a:off x="2469937" y="2686717"/>
                  <a:ext cx="12743844" cy="0"/>
                </a:xfrm>
                <a:prstGeom prst="line">
                  <a:avLst/>
                </a:prstGeom>
                <a:noFill/>
                <a:ln w="9525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/>
                </a:p>
              </p:txBody>
            </p:sp>
            <p:sp>
              <p:nvSpPr>
                <p:cNvPr id="65" name="Line 55"/>
                <p:cNvSpPr>
                  <a:spLocks noChangeShapeType="1"/>
                </p:cNvSpPr>
                <p:nvPr/>
              </p:nvSpPr>
              <p:spPr bwMode="auto">
                <a:xfrm>
                  <a:off x="2469937" y="3626665"/>
                  <a:ext cx="12743844" cy="0"/>
                </a:xfrm>
                <a:prstGeom prst="line">
                  <a:avLst/>
                </a:prstGeom>
                <a:noFill/>
                <a:ln w="9525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/>
                </a:p>
              </p:txBody>
            </p:sp>
            <p:sp>
              <p:nvSpPr>
                <p:cNvPr id="66" name="Line 55"/>
                <p:cNvSpPr>
                  <a:spLocks noChangeShapeType="1"/>
                </p:cNvSpPr>
                <p:nvPr/>
              </p:nvSpPr>
              <p:spPr bwMode="auto">
                <a:xfrm>
                  <a:off x="2469937" y="4110289"/>
                  <a:ext cx="12743844" cy="0"/>
                </a:xfrm>
                <a:prstGeom prst="line">
                  <a:avLst/>
                </a:prstGeom>
                <a:noFill/>
                <a:ln w="9525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/>
                </a:p>
              </p:txBody>
            </p:sp>
            <p:sp>
              <p:nvSpPr>
                <p:cNvPr id="67" name="Line 55"/>
                <p:cNvSpPr>
                  <a:spLocks noChangeShapeType="1"/>
                </p:cNvSpPr>
                <p:nvPr/>
              </p:nvSpPr>
              <p:spPr bwMode="auto">
                <a:xfrm>
                  <a:off x="2469937" y="2137561"/>
                  <a:ext cx="12743844" cy="0"/>
                </a:xfrm>
                <a:prstGeom prst="line">
                  <a:avLst/>
                </a:prstGeom>
                <a:noFill/>
                <a:ln w="9525" cap="flat">
                  <a:solidFill>
                    <a:srgbClr val="000000"/>
                  </a:solidFill>
                  <a:prstDash val="solid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AU"/>
                </a:p>
              </p:txBody>
            </p:sp>
          </p:grpSp>
          <p:sp>
            <p:nvSpPr>
              <p:cNvPr id="76" name="Rectangle 56"/>
              <p:cNvSpPr>
                <a:spLocks noChangeArrowheads="1"/>
              </p:cNvSpPr>
              <p:nvPr/>
            </p:nvSpPr>
            <p:spPr bwMode="auto">
              <a:xfrm>
                <a:off x="13043039" y="1774544"/>
                <a:ext cx="1101327" cy="3600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>
                  <a:lnSpc>
                    <a:spcPct val="90000"/>
                  </a:lnSpc>
                  <a:spcAft>
                    <a:spcPts val="0"/>
                  </a:spcAft>
                </a:pPr>
                <a:r>
                  <a:rPr lang="en-US" altLang="en-US" u="none" dirty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of effects</a:t>
                </a:r>
                <a:endParaRPr lang="en-US" altLang="en-US" sz="1800" u="none" dirty="0"/>
              </a:p>
            </p:txBody>
          </p:sp>
          <p:sp>
            <p:nvSpPr>
              <p:cNvPr id="77" name="Rectangle 56"/>
              <p:cNvSpPr>
                <a:spLocks noChangeArrowheads="1"/>
              </p:cNvSpPr>
              <p:nvPr/>
            </p:nvSpPr>
            <p:spPr bwMode="auto">
              <a:xfrm>
                <a:off x="13043039" y="1402795"/>
                <a:ext cx="973023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r>
                  <a:rPr lang="en-US" altLang="en-US" u="none" dirty="0">
                    <a:solidFill>
                      <a:srgbClr val="000000"/>
                    </a:solidFill>
                    <a:latin typeface="Arial Narrow" panose="020B0606020202030204" pitchFamily="34" charset="0"/>
                  </a:rPr>
                  <a:t>Number</a:t>
                </a:r>
                <a:endParaRPr lang="en-US" altLang="en-US" sz="1800" u="none" dirty="0"/>
              </a:p>
            </p:txBody>
          </p:sp>
          <p:sp>
            <p:nvSpPr>
              <p:cNvPr id="97" name="Line 55"/>
              <p:cNvSpPr>
                <a:spLocks noChangeShapeType="1"/>
              </p:cNvSpPr>
              <p:nvPr/>
            </p:nvSpPr>
            <p:spPr bwMode="auto">
              <a:xfrm>
                <a:off x="2507752" y="1617413"/>
                <a:ext cx="4387148" cy="0"/>
              </a:xfrm>
              <a:prstGeom prst="line">
                <a:avLst/>
              </a:prstGeom>
              <a:noFill/>
              <a:ln w="9525" cap="flat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AU"/>
              </a:p>
            </p:txBody>
          </p:sp>
        </p:grpSp>
      </p:grpSp>
      <p:sp>
        <p:nvSpPr>
          <p:cNvPr id="39" name="Rectangle 56"/>
          <p:cNvSpPr>
            <a:spLocks noChangeArrowheads="1"/>
          </p:cNvSpPr>
          <p:nvPr/>
        </p:nvSpPr>
        <p:spPr bwMode="auto">
          <a:xfrm>
            <a:off x="8949085" y="2264776"/>
            <a:ext cx="157895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en-US" altLang="en-US" b="1" u="none" dirty="0">
                <a:solidFill>
                  <a:srgbClr val="000000"/>
                </a:solidFill>
                <a:latin typeface="Arial Narrow" panose="020B0606020202030204" pitchFamily="34" charset="0"/>
                <a:sym typeface="Symbol" panose="05050102010706020507" pitchFamily="18" charset="2"/>
              </a:rPr>
              <a:t></a:t>
            </a:r>
            <a:r>
              <a:rPr lang="en-US" altLang="en-US" b="1" u="none" dirty="0">
                <a:solidFill>
                  <a:srgbClr val="000000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u="none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likely </a:t>
            </a:r>
            <a:r>
              <a:rPr lang="en-US" altLang="en-US" u="none" dirty="0">
                <a:solidFill>
                  <a:srgbClr val="000000"/>
                </a:solidFill>
                <a:latin typeface="Arial Narrow" panose="020B0606020202030204" pitchFamily="34" charset="0"/>
              </a:rPr>
              <a:t>trivial</a:t>
            </a:r>
            <a:endParaRPr lang="en-US" altLang="en-US" sz="1800" u="none" dirty="0"/>
          </a:p>
        </p:txBody>
      </p:sp>
      <p:sp>
        <p:nvSpPr>
          <p:cNvPr id="78" name="Rectangle 56"/>
          <p:cNvSpPr>
            <a:spLocks noChangeArrowheads="1"/>
          </p:cNvSpPr>
          <p:nvPr/>
        </p:nvSpPr>
        <p:spPr bwMode="auto">
          <a:xfrm>
            <a:off x="13043039" y="2264776"/>
            <a:ext cx="80631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u="none" dirty="0">
                <a:solidFill>
                  <a:srgbClr val="000000"/>
                </a:solidFill>
                <a:latin typeface="Arial Narrow" panose="020B0606020202030204" pitchFamily="34" charset="0"/>
              </a:rPr>
              <a:t>0 (0%)</a:t>
            </a:r>
            <a:endParaRPr lang="en-US" altLang="en-US" sz="1800" u="none" dirty="0"/>
          </a:p>
        </p:txBody>
      </p:sp>
      <p:grpSp>
        <p:nvGrpSpPr>
          <p:cNvPr id="8" name="Group 7"/>
          <p:cNvGrpSpPr/>
          <p:nvPr/>
        </p:nvGrpSpPr>
        <p:grpSpPr>
          <a:xfrm>
            <a:off x="4270537" y="2783703"/>
            <a:ext cx="9731097" cy="400110"/>
            <a:chOff x="4270537" y="2742137"/>
            <a:chExt cx="9731097" cy="400110"/>
          </a:xfrm>
        </p:grpSpPr>
        <p:sp>
          <p:nvSpPr>
            <p:cNvPr id="44" name="Line 76"/>
            <p:cNvSpPr>
              <a:spLocks noChangeShapeType="1"/>
            </p:cNvSpPr>
            <p:nvPr/>
          </p:nvSpPr>
          <p:spPr bwMode="auto">
            <a:xfrm flipH="1">
              <a:off x="4270537" y="2942192"/>
              <a:ext cx="2538991" cy="0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5" name="Rectangle 56"/>
            <p:cNvSpPr>
              <a:spLocks noChangeArrowheads="1"/>
            </p:cNvSpPr>
            <p:nvPr/>
          </p:nvSpPr>
          <p:spPr bwMode="auto">
            <a:xfrm>
              <a:off x="7077925" y="2742137"/>
              <a:ext cx="91210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harmful</a:t>
              </a:r>
              <a:endParaRPr lang="en-US" altLang="en-US" sz="1800" u="none" dirty="0"/>
            </a:p>
          </p:txBody>
        </p:sp>
        <p:sp>
          <p:nvSpPr>
            <p:cNvPr id="47" name="Rectangle 56"/>
            <p:cNvSpPr>
              <a:spLocks noChangeArrowheads="1"/>
            </p:cNvSpPr>
            <p:nvPr/>
          </p:nvSpPr>
          <p:spPr bwMode="auto">
            <a:xfrm>
              <a:off x="8949085" y="2742137"/>
              <a:ext cx="2537554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b="1" u="none" dirty="0">
                  <a:solidFill>
                    <a:srgbClr val="000000"/>
                  </a:solidFill>
                  <a:latin typeface="Arial Narrow" panose="020B0606020202030204" pitchFamily="34" charset="0"/>
                  <a:sym typeface="Symbol" panose="05050102010706020507" pitchFamily="18" charset="2"/>
                </a:rPr>
                <a:t></a:t>
              </a:r>
              <a:r>
                <a:rPr lang="en-US" altLang="en-US" b="1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r>
                <a:rPr lang="en-US" altLang="en-US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possibly </a:t>
              </a:r>
              <a:r>
                <a: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beneficial</a:t>
              </a:r>
              <a:endParaRPr lang="en-US" altLang="en-US" sz="1800" u="none" dirty="0"/>
            </a:p>
          </p:txBody>
        </p:sp>
        <p:sp>
          <p:nvSpPr>
            <p:cNvPr id="79" name="Rectangle 56"/>
            <p:cNvSpPr>
              <a:spLocks noChangeArrowheads="1"/>
            </p:cNvSpPr>
            <p:nvPr/>
          </p:nvSpPr>
          <p:spPr bwMode="auto">
            <a:xfrm>
              <a:off x="13043038" y="2742137"/>
              <a:ext cx="95859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3 (19%)</a:t>
              </a:r>
              <a:endParaRPr lang="en-US" altLang="en-US" sz="1800" u="none" dirty="0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427962" y="3721746"/>
            <a:ext cx="10725958" cy="400110"/>
            <a:chOff x="3427962" y="3680180"/>
            <a:chExt cx="10725958" cy="400110"/>
          </a:xfrm>
        </p:grpSpPr>
        <p:sp>
          <p:nvSpPr>
            <p:cNvPr id="56" name="Line 76"/>
            <p:cNvSpPr>
              <a:spLocks noChangeShapeType="1"/>
            </p:cNvSpPr>
            <p:nvPr/>
          </p:nvSpPr>
          <p:spPr bwMode="auto">
            <a:xfrm flipH="1">
              <a:off x="3427962" y="3880235"/>
              <a:ext cx="3381566" cy="0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round/>
              <a:headEnd type="stealth" w="sm" len="sm"/>
              <a:tailEnd type="stealth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7" name="Rectangle 56"/>
            <p:cNvSpPr>
              <a:spLocks noChangeArrowheads="1"/>
            </p:cNvSpPr>
            <p:nvPr/>
          </p:nvSpPr>
          <p:spPr bwMode="auto">
            <a:xfrm>
              <a:off x="7077924" y="3680180"/>
              <a:ext cx="83676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neither</a:t>
              </a:r>
              <a:endParaRPr lang="en-US" altLang="en-US" sz="1800" u="none" dirty="0"/>
            </a:p>
          </p:txBody>
        </p:sp>
        <p:sp>
          <p:nvSpPr>
            <p:cNvPr id="59" name="Rectangle 56"/>
            <p:cNvSpPr>
              <a:spLocks noChangeArrowheads="1"/>
            </p:cNvSpPr>
            <p:nvPr/>
          </p:nvSpPr>
          <p:spPr bwMode="auto">
            <a:xfrm>
              <a:off x="8949085" y="3680180"/>
              <a:ext cx="89768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unclear</a:t>
              </a:r>
              <a:endParaRPr lang="en-US" altLang="en-US" sz="1800" u="none" dirty="0"/>
            </a:p>
          </p:txBody>
        </p:sp>
        <p:sp>
          <p:nvSpPr>
            <p:cNvPr id="80" name="Rectangle 56"/>
            <p:cNvSpPr>
              <a:spLocks noChangeArrowheads="1"/>
            </p:cNvSpPr>
            <p:nvPr/>
          </p:nvSpPr>
          <p:spPr bwMode="auto">
            <a:xfrm>
              <a:off x="13043038" y="3680180"/>
              <a:ext cx="111088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13 (81%)</a:t>
              </a:r>
              <a:endParaRPr lang="en-US" altLang="en-US" sz="1800" u="none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2468365" y="2264776"/>
            <a:ext cx="9920986" cy="2715936"/>
            <a:chOff x="2468365" y="2223210"/>
            <a:chExt cx="9920986" cy="2715936"/>
          </a:xfrm>
        </p:grpSpPr>
        <p:sp>
          <p:nvSpPr>
            <p:cNvPr id="31" name="Rectangle 56"/>
            <p:cNvSpPr>
              <a:spLocks noChangeArrowheads="1"/>
            </p:cNvSpPr>
            <p:nvPr/>
          </p:nvSpPr>
          <p:spPr bwMode="auto">
            <a:xfrm>
              <a:off x="7077925" y="2223210"/>
              <a:ext cx="532197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/>
              <a:r>
                <a: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both</a:t>
              </a:r>
              <a:endParaRPr lang="en-US" altLang="en-US" sz="1800" u="none" dirty="0"/>
            </a:p>
          </p:txBody>
        </p:sp>
        <p:sp>
          <p:nvSpPr>
            <p:cNvPr id="98" name="Rectangle 56"/>
            <p:cNvSpPr>
              <a:spLocks noChangeArrowheads="1"/>
            </p:cNvSpPr>
            <p:nvPr/>
          </p:nvSpPr>
          <p:spPr bwMode="auto">
            <a:xfrm>
              <a:off x="2468365" y="4172608"/>
              <a:ext cx="9920986" cy="3847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/>
              <a:r>
                <a:rPr lang="en-US" altLang="en-US" sz="2500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Bars are 99% compatibility intervals on the harm side and 50% on the beneficial side.</a:t>
              </a:r>
              <a:endParaRPr lang="en-US" altLang="en-US" sz="2500" u="none" dirty="0"/>
            </a:p>
          </p:txBody>
        </p:sp>
        <p:sp>
          <p:nvSpPr>
            <p:cNvPr id="99" name="Rectangle 56"/>
            <p:cNvSpPr>
              <a:spLocks noChangeArrowheads="1"/>
            </p:cNvSpPr>
            <p:nvPr/>
          </p:nvSpPr>
          <p:spPr bwMode="auto">
            <a:xfrm>
              <a:off x="2468365" y="4554425"/>
              <a:ext cx="8706166" cy="3847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/>
              <a:r>
                <a:rPr lang="en-US" altLang="en-US" sz="2500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95% CIs all overlapped zero (i.e., effects were statistically non-significant</a:t>
              </a:r>
              <a:r>
                <a:rPr lang="en-US" altLang="en-US" sz="2500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.).</a:t>
              </a:r>
              <a:endParaRPr lang="en-US" altLang="en-US" sz="2500" u="none" dirty="0">
                <a:solidFill>
                  <a:srgbClr val="000000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68" name="Line 76"/>
            <p:cNvSpPr>
              <a:spLocks noChangeShapeType="1"/>
            </p:cNvSpPr>
            <p:nvPr/>
          </p:nvSpPr>
          <p:spPr bwMode="auto">
            <a:xfrm flipH="1">
              <a:off x="4270538" y="2421926"/>
              <a:ext cx="994898" cy="0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sp>
        <p:nvSpPr>
          <p:cNvPr id="69" name="Freeform 68"/>
          <p:cNvSpPr/>
          <p:nvPr/>
        </p:nvSpPr>
        <p:spPr bwMode="auto">
          <a:xfrm flipH="1">
            <a:off x="12879775" y="2181486"/>
            <a:ext cx="1061659" cy="530941"/>
          </a:xfrm>
          <a:custGeom>
            <a:avLst/>
            <a:gdLst>
              <a:gd name="connsiteX0" fmla="*/ 1468562 w 1525162"/>
              <a:gd name="connsiteY0" fmla="*/ 263237 h 880725"/>
              <a:gd name="connsiteX1" fmla="*/ 1440853 w 1525162"/>
              <a:gd name="connsiteY1" fmla="*/ 207818 h 880725"/>
              <a:gd name="connsiteX2" fmla="*/ 664999 w 1525162"/>
              <a:gd name="connsiteY2" fmla="*/ 41564 h 880725"/>
              <a:gd name="connsiteX3" fmla="*/ 13835 w 1525162"/>
              <a:gd name="connsiteY3" fmla="*/ 290946 h 880725"/>
              <a:gd name="connsiteX4" fmla="*/ 318635 w 1525162"/>
              <a:gd name="connsiteY4" fmla="*/ 831273 h 880725"/>
              <a:gd name="connsiteX5" fmla="*/ 1426999 w 1525162"/>
              <a:gd name="connsiteY5" fmla="*/ 762000 h 880725"/>
              <a:gd name="connsiteX6" fmla="*/ 1330017 w 1525162"/>
              <a:gd name="connsiteY6" fmla="*/ 0 h 880725"/>
              <a:gd name="connsiteX0" fmla="*/ 1440853 w 1506282"/>
              <a:gd name="connsiteY0" fmla="*/ 207818 h 880725"/>
              <a:gd name="connsiteX1" fmla="*/ 664999 w 1506282"/>
              <a:gd name="connsiteY1" fmla="*/ 41564 h 880725"/>
              <a:gd name="connsiteX2" fmla="*/ 13835 w 1506282"/>
              <a:gd name="connsiteY2" fmla="*/ 290946 h 880725"/>
              <a:gd name="connsiteX3" fmla="*/ 318635 w 1506282"/>
              <a:gd name="connsiteY3" fmla="*/ 831273 h 880725"/>
              <a:gd name="connsiteX4" fmla="*/ 1426999 w 1506282"/>
              <a:gd name="connsiteY4" fmla="*/ 762000 h 880725"/>
              <a:gd name="connsiteX5" fmla="*/ 1330017 w 1506282"/>
              <a:gd name="connsiteY5" fmla="*/ 0 h 880725"/>
              <a:gd name="connsiteX0" fmla="*/ 1545628 w 1545628"/>
              <a:gd name="connsiteY0" fmla="*/ 255443 h 880725"/>
              <a:gd name="connsiteX1" fmla="*/ 664999 w 1545628"/>
              <a:gd name="connsiteY1" fmla="*/ 41564 h 880725"/>
              <a:gd name="connsiteX2" fmla="*/ 13835 w 1545628"/>
              <a:gd name="connsiteY2" fmla="*/ 290946 h 880725"/>
              <a:gd name="connsiteX3" fmla="*/ 318635 w 1545628"/>
              <a:gd name="connsiteY3" fmla="*/ 831273 h 880725"/>
              <a:gd name="connsiteX4" fmla="*/ 1426999 w 1545628"/>
              <a:gd name="connsiteY4" fmla="*/ 762000 h 880725"/>
              <a:gd name="connsiteX5" fmla="*/ 1330017 w 1545628"/>
              <a:gd name="connsiteY5" fmla="*/ 0 h 880725"/>
              <a:gd name="connsiteX0" fmla="*/ 1545628 w 1545628"/>
              <a:gd name="connsiteY0" fmla="*/ 217343 h 840777"/>
              <a:gd name="connsiteX1" fmla="*/ 664999 w 1545628"/>
              <a:gd name="connsiteY1" fmla="*/ 3464 h 840777"/>
              <a:gd name="connsiteX2" fmla="*/ 13835 w 1545628"/>
              <a:gd name="connsiteY2" fmla="*/ 252846 h 840777"/>
              <a:gd name="connsiteX3" fmla="*/ 318635 w 1545628"/>
              <a:gd name="connsiteY3" fmla="*/ 793173 h 840777"/>
              <a:gd name="connsiteX4" fmla="*/ 1426999 w 1545628"/>
              <a:gd name="connsiteY4" fmla="*/ 723900 h 840777"/>
              <a:gd name="connsiteX5" fmla="*/ 1241117 w 1545628"/>
              <a:gd name="connsiteY5" fmla="*/ 0 h 840777"/>
              <a:gd name="connsiteX0" fmla="*/ 1545628 w 1545628"/>
              <a:gd name="connsiteY0" fmla="*/ 217343 h 840777"/>
              <a:gd name="connsiteX1" fmla="*/ 665000 w 1545628"/>
              <a:gd name="connsiteY1" fmla="*/ 120440 h 840777"/>
              <a:gd name="connsiteX2" fmla="*/ 13835 w 1545628"/>
              <a:gd name="connsiteY2" fmla="*/ 252846 h 840777"/>
              <a:gd name="connsiteX3" fmla="*/ 318635 w 1545628"/>
              <a:gd name="connsiteY3" fmla="*/ 793173 h 840777"/>
              <a:gd name="connsiteX4" fmla="*/ 1426999 w 1545628"/>
              <a:gd name="connsiteY4" fmla="*/ 723900 h 840777"/>
              <a:gd name="connsiteX5" fmla="*/ 1241117 w 1545628"/>
              <a:gd name="connsiteY5" fmla="*/ 0 h 840777"/>
              <a:gd name="connsiteX0" fmla="*/ 1545150 w 1545150"/>
              <a:gd name="connsiteY0" fmla="*/ 217343 h 833136"/>
              <a:gd name="connsiteX1" fmla="*/ 664522 w 1545150"/>
              <a:gd name="connsiteY1" fmla="*/ 120440 h 833136"/>
              <a:gd name="connsiteX2" fmla="*/ 13357 w 1545150"/>
              <a:gd name="connsiteY2" fmla="*/ 252846 h 833136"/>
              <a:gd name="connsiteX3" fmla="*/ 318157 w 1545150"/>
              <a:gd name="connsiteY3" fmla="*/ 793173 h 833136"/>
              <a:gd name="connsiteX4" fmla="*/ 1381454 w 1545150"/>
              <a:gd name="connsiteY4" fmla="*/ 704405 h 833136"/>
              <a:gd name="connsiteX5" fmla="*/ 1240639 w 1545150"/>
              <a:gd name="connsiteY5" fmla="*/ 0 h 833136"/>
              <a:gd name="connsiteX0" fmla="*/ 1545150 w 1545150"/>
              <a:gd name="connsiteY0" fmla="*/ 217343 h 821513"/>
              <a:gd name="connsiteX1" fmla="*/ 664522 w 1545150"/>
              <a:gd name="connsiteY1" fmla="*/ 120440 h 821513"/>
              <a:gd name="connsiteX2" fmla="*/ 13357 w 1545150"/>
              <a:gd name="connsiteY2" fmla="*/ 252846 h 821513"/>
              <a:gd name="connsiteX3" fmla="*/ 318157 w 1545150"/>
              <a:gd name="connsiteY3" fmla="*/ 793173 h 821513"/>
              <a:gd name="connsiteX4" fmla="*/ 1381454 w 1545150"/>
              <a:gd name="connsiteY4" fmla="*/ 704405 h 821513"/>
              <a:gd name="connsiteX5" fmla="*/ 1240639 w 1545150"/>
              <a:gd name="connsiteY5" fmla="*/ 0 h 821513"/>
              <a:gd name="connsiteX0" fmla="*/ 1569158 w 1569158"/>
              <a:gd name="connsiteY0" fmla="*/ 217343 h 829941"/>
              <a:gd name="connsiteX1" fmla="*/ 688530 w 1569158"/>
              <a:gd name="connsiteY1" fmla="*/ 120440 h 829941"/>
              <a:gd name="connsiteX2" fmla="*/ 37365 w 1569158"/>
              <a:gd name="connsiteY2" fmla="*/ 252846 h 829941"/>
              <a:gd name="connsiteX3" fmla="*/ 342165 w 1569158"/>
              <a:gd name="connsiteY3" fmla="*/ 793173 h 829941"/>
              <a:gd name="connsiteX4" fmla="*/ 1405462 w 1569158"/>
              <a:gd name="connsiteY4" fmla="*/ 704405 h 829941"/>
              <a:gd name="connsiteX5" fmla="*/ 1264647 w 1569158"/>
              <a:gd name="connsiteY5" fmla="*/ 0 h 829941"/>
              <a:gd name="connsiteX0" fmla="*/ 1569158 w 1569158"/>
              <a:gd name="connsiteY0" fmla="*/ 217343 h 886789"/>
              <a:gd name="connsiteX1" fmla="*/ 688530 w 1569158"/>
              <a:gd name="connsiteY1" fmla="*/ 120440 h 886789"/>
              <a:gd name="connsiteX2" fmla="*/ 37365 w 1569158"/>
              <a:gd name="connsiteY2" fmla="*/ 252846 h 886789"/>
              <a:gd name="connsiteX3" fmla="*/ 342165 w 1569158"/>
              <a:gd name="connsiteY3" fmla="*/ 793173 h 886789"/>
              <a:gd name="connsiteX4" fmla="*/ 1405462 w 1569158"/>
              <a:gd name="connsiteY4" fmla="*/ 704405 h 886789"/>
              <a:gd name="connsiteX5" fmla="*/ 1264647 w 1569158"/>
              <a:gd name="connsiteY5" fmla="*/ 0 h 886789"/>
              <a:gd name="connsiteX0" fmla="*/ 1569158 w 1569158"/>
              <a:gd name="connsiteY0" fmla="*/ 217343 h 886789"/>
              <a:gd name="connsiteX1" fmla="*/ 688530 w 1569158"/>
              <a:gd name="connsiteY1" fmla="*/ 120440 h 886789"/>
              <a:gd name="connsiteX2" fmla="*/ 37365 w 1569158"/>
              <a:gd name="connsiteY2" fmla="*/ 252846 h 886789"/>
              <a:gd name="connsiteX3" fmla="*/ 342165 w 1569158"/>
              <a:gd name="connsiteY3" fmla="*/ 793173 h 886789"/>
              <a:gd name="connsiteX4" fmla="*/ 1405462 w 1569158"/>
              <a:gd name="connsiteY4" fmla="*/ 704405 h 886789"/>
              <a:gd name="connsiteX5" fmla="*/ 1264647 w 1569158"/>
              <a:gd name="connsiteY5" fmla="*/ 0 h 886789"/>
              <a:gd name="connsiteX0" fmla="*/ 1569158 w 1569158"/>
              <a:gd name="connsiteY0" fmla="*/ 217343 h 886789"/>
              <a:gd name="connsiteX1" fmla="*/ 688530 w 1569158"/>
              <a:gd name="connsiteY1" fmla="*/ 120440 h 886789"/>
              <a:gd name="connsiteX2" fmla="*/ 37365 w 1569158"/>
              <a:gd name="connsiteY2" fmla="*/ 252846 h 886789"/>
              <a:gd name="connsiteX3" fmla="*/ 342165 w 1569158"/>
              <a:gd name="connsiteY3" fmla="*/ 793173 h 886789"/>
              <a:gd name="connsiteX4" fmla="*/ 1405462 w 1569158"/>
              <a:gd name="connsiteY4" fmla="*/ 704405 h 886789"/>
              <a:gd name="connsiteX5" fmla="*/ 1264647 w 1569158"/>
              <a:gd name="connsiteY5" fmla="*/ 0 h 886789"/>
              <a:gd name="connsiteX0" fmla="*/ 1569158 w 1569158"/>
              <a:gd name="connsiteY0" fmla="*/ 217343 h 886789"/>
              <a:gd name="connsiteX1" fmla="*/ 688530 w 1569158"/>
              <a:gd name="connsiteY1" fmla="*/ 120440 h 886789"/>
              <a:gd name="connsiteX2" fmla="*/ 37365 w 1569158"/>
              <a:gd name="connsiteY2" fmla="*/ 252846 h 886789"/>
              <a:gd name="connsiteX3" fmla="*/ 342165 w 1569158"/>
              <a:gd name="connsiteY3" fmla="*/ 793173 h 886789"/>
              <a:gd name="connsiteX4" fmla="*/ 1405462 w 1569158"/>
              <a:gd name="connsiteY4" fmla="*/ 704405 h 886789"/>
              <a:gd name="connsiteX5" fmla="*/ 1264647 w 1569158"/>
              <a:gd name="connsiteY5" fmla="*/ 0 h 886789"/>
              <a:gd name="connsiteX0" fmla="*/ 1569158 w 1569158"/>
              <a:gd name="connsiteY0" fmla="*/ 217343 h 863211"/>
              <a:gd name="connsiteX1" fmla="*/ 688530 w 1569158"/>
              <a:gd name="connsiteY1" fmla="*/ 120440 h 863211"/>
              <a:gd name="connsiteX2" fmla="*/ 37365 w 1569158"/>
              <a:gd name="connsiteY2" fmla="*/ 252846 h 863211"/>
              <a:gd name="connsiteX3" fmla="*/ 342165 w 1569158"/>
              <a:gd name="connsiteY3" fmla="*/ 793173 h 863211"/>
              <a:gd name="connsiteX4" fmla="*/ 1405462 w 1569158"/>
              <a:gd name="connsiteY4" fmla="*/ 704405 h 863211"/>
              <a:gd name="connsiteX5" fmla="*/ 1264647 w 1569158"/>
              <a:gd name="connsiteY5" fmla="*/ 0 h 863211"/>
              <a:gd name="connsiteX0" fmla="*/ 1569158 w 1569158"/>
              <a:gd name="connsiteY0" fmla="*/ 217343 h 856162"/>
              <a:gd name="connsiteX1" fmla="*/ 688530 w 1569158"/>
              <a:gd name="connsiteY1" fmla="*/ 120440 h 856162"/>
              <a:gd name="connsiteX2" fmla="*/ 37365 w 1569158"/>
              <a:gd name="connsiteY2" fmla="*/ 252846 h 856162"/>
              <a:gd name="connsiteX3" fmla="*/ 342165 w 1569158"/>
              <a:gd name="connsiteY3" fmla="*/ 793173 h 856162"/>
              <a:gd name="connsiteX4" fmla="*/ 1405462 w 1569158"/>
              <a:gd name="connsiteY4" fmla="*/ 704405 h 856162"/>
              <a:gd name="connsiteX5" fmla="*/ 1264647 w 1569158"/>
              <a:gd name="connsiteY5" fmla="*/ 0 h 856162"/>
              <a:gd name="connsiteX0" fmla="*/ 1569158 w 1569158"/>
              <a:gd name="connsiteY0" fmla="*/ 217343 h 838505"/>
              <a:gd name="connsiteX1" fmla="*/ 688530 w 1569158"/>
              <a:gd name="connsiteY1" fmla="*/ 120440 h 838505"/>
              <a:gd name="connsiteX2" fmla="*/ 37365 w 1569158"/>
              <a:gd name="connsiteY2" fmla="*/ 252846 h 838505"/>
              <a:gd name="connsiteX3" fmla="*/ 342165 w 1569158"/>
              <a:gd name="connsiteY3" fmla="*/ 793173 h 838505"/>
              <a:gd name="connsiteX4" fmla="*/ 1405462 w 1569158"/>
              <a:gd name="connsiteY4" fmla="*/ 704405 h 838505"/>
              <a:gd name="connsiteX5" fmla="*/ 1264647 w 1569158"/>
              <a:gd name="connsiteY5" fmla="*/ 0 h 838505"/>
              <a:gd name="connsiteX0" fmla="*/ 1569158 w 1569158"/>
              <a:gd name="connsiteY0" fmla="*/ 217343 h 838505"/>
              <a:gd name="connsiteX1" fmla="*/ 688530 w 1569158"/>
              <a:gd name="connsiteY1" fmla="*/ 120440 h 838505"/>
              <a:gd name="connsiteX2" fmla="*/ 37365 w 1569158"/>
              <a:gd name="connsiteY2" fmla="*/ 252846 h 838505"/>
              <a:gd name="connsiteX3" fmla="*/ 342165 w 1569158"/>
              <a:gd name="connsiteY3" fmla="*/ 793173 h 838505"/>
              <a:gd name="connsiteX4" fmla="*/ 1405462 w 1569158"/>
              <a:gd name="connsiteY4" fmla="*/ 704405 h 838505"/>
              <a:gd name="connsiteX5" fmla="*/ 1264647 w 1569158"/>
              <a:gd name="connsiteY5" fmla="*/ 0 h 838505"/>
              <a:gd name="connsiteX0" fmla="*/ 1569158 w 1569158"/>
              <a:gd name="connsiteY0" fmla="*/ 217343 h 886789"/>
              <a:gd name="connsiteX1" fmla="*/ 688530 w 1569158"/>
              <a:gd name="connsiteY1" fmla="*/ 120440 h 886789"/>
              <a:gd name="connsiteX2" fmla="*/ 37365 w 1569158"/>
              <a:gd name="connsiteY2" fmla="*/ 252846 h 886789"/>
              <a:gd name="connsiteX3" fmla="*/ 342165 w 1569158"/>
              <a:gd name="connsiteY3" fmla="*/ 793173 h 886789"/>
              <a:gd name="connsiteX4" fmla="*/ 1405462 w 1569158"/>
              <a:gd name="connsiteY4" fmla="*/ 704405 h 886789"/>
              <a:gd name="connsiteX5" fmla="*/ 1264647 w 1569158"/>
              <a:gd name="connsiteY5" fmla="*/ 0 h 886789"/>
              <a:gd name="connsiteX0" fmla="*/ 1569158 w 1569158"/>
              <a:gd name="connsiteY0" fmla="*/ 217343 h 939835"/>
              <a:gd name="connsiteX1" fmla="*/ 688530 w 1569158"/>
              <a:gd name="connsiteY1" fmla="*/ 120440 h 939835"/>
              <a:gd name="connsiteX2" fmla="*/ 37365 w 1569158"/>
              <a:gd name="connsiteY2" fmla="*/ 252846 h 939835"/>
              <a:gd name="connsiteX3" fmla="*/ 342165 w 1569158"/>
              <a:gd name="connsiteY3" fmla="*/ 793173 h 939835"/>
              <a:gd name="connsiteX4" fmla="*/ 1405462 w 1569158"/>
              <a:gd name="connsiteY4" fmla="*/ 704405 h 939835"/>
              <a:gd name="connsiteX5" fmla="*/ 1264647 w 1569158"/>
              <a:gd name="connsiteY5" fmla="*/ 0 h 939835"/>
              <a:gd name="connsiteX0" fmla="*/ 1569158 w 1569158"/>
              <a:gd name="connsiteY0" fmla="*/ 217343 h 878597"/>
              <a:gd name="connsiteX1" fmla="*/ 688530 w 1569158"/>
              <a:gd name="connsiteY1" fmla="*/ 120440 h 878597"/>
              <a:gd name="connsiteX2" fmla="*/ 37365 w 1569158"/>
              <a:gd name="connsiteY2" fmla="*/ 252846 h 878597"/>
              <a:gd name="connsiteX3" fmla="*/ 342165 w 1569158"/>
              <a:gd name="connsiteY3" fmla="*/ 793173 h 878597"/>
              <a:gd name="connsiteX4" fmla="*/ 1405462 w 1569158"/>
              <a:gd name="connsiteY4" fmla="*/ 704405 h 878597"/>
              <a:gd name="connsiteX5" fmla="*/ 1264647 w 1569158"/>
              <a:gd name="connsiteY5" fmla="*/ 0 h 878597"/>
              <a:gd name="connsiteX0" fmla="*/ 1569158 w 1569158"/>
              <a:gd name="connsiteY0" fmla="*/ 217343 h 878597"/>
              <a:gd name="connsiteX1" fmla="*/ 688530 w 1569158"/>
              <a:gd name="connsiteY1" fmla="*/ 120440 h 878597"/>
              <a:gd name="connsiteX2" fmla="*/ 37365 w 1569158"/>
              <a:gd name="connsiteY2" fmla="*/ 252846 h 878597"/>
              <a:gd name="connsiteX3" fmla="*/ 342165 w 1569158"/>
              <a:gd name="connsiteY3" fmla="*/ 793173 h 878597"/>
              <a:gd name="connsiteX4" fmla="*/ 1405462 w 1569158"/>
              <a:gd name="connsiteY4" fmla="*/ 704405 h 878597"/>
              <a:gd name="connsiteX5" fmla="*/ 1264647 w 1569158"/>
              <a:gd name="connsiteY5" fmla="*/ 0 h 878597"/>
              <a:gd name="connsiteX0" fmla="*/ 1569158 w 1569158"/>
              <a:gd name="connsiteY0" fmla="*/ 217343 h 856163"/>
              <a:gd name="connsiteX1" fmla="*/ 688530 w 1569158"/>
              <a:gd name="connsiteY1" fmla="*/ 120440 h 856163"/>
              <a:gd name="connsiteX2" fmla="*/ 37365 w 1569158"/>
              <a:gd name="connsiteY2" fmla="*/ 252846 h 856163"/>
              <a:gd name="connsiteX3" fmla="*/ 342165 w 1569158"/>
              <a:gd name="connsiteY3" fmla="*/ 793173 h 856163"/>
              <a:gd name="connsiteX4" fmla="*/ 1405462 w 1569158"/>
              <a:gd name="connsiteY4" fmla="*/ 704405 h 856163"/>
              <a:gd name="connsiteX5" fmla="*/ 1264647 w 1569158"/>
              <a:gd name="connsiteY5" fmla="*/ 0 h 856163"/>
              <a:gd name="connsiteX0" fmla="*/ 1569158 w 1569158"/>
              <a:gd name="connsiteY0" fmla="*/ 217343 h 856161"/>
              <a:gd name="connsiteX1" fmla="*/ 688530 w 1569158"/>
              <a:gd name="connsiteY1" fmla="*/ 120440 h 856161"/>
              <a:gd name="connsiteX2" fmla="*/ 37365 w 1569158"/>
              <a:gd name="connsiteY2" fmla="*/ 252846 h 856161"/>
              <a:gd name="connsiteX3" fmla="*/ 342165 w 1569158"/>
              <a:gd name="connsiteY3" fmla="*/ 793173 h 856161"/>
              <a:gd name="connsiteX4" fmla="*/ 1405462 w 1569158"/>
              <a:gd name="connsiteY4" fmla="*/ 704405 h 856161"/>
              <a:gd name="connsiteX5" fmla="*/ 1264647 w 1569158"/>
              <a:gd name="connsiteY5" fmla="*/ 0 h 856161"/>
              <a:gd name="connsiteX0" fmla="*/ 1569158 w 1569158"/>
              <a:gd name="connsiteY0" fmla="*/ 217343 h 856163"/>
              <a:gd name="connsiteX1" fmla="*/ 688530 w 1569158"/>
              <a:gd name="connsiteY1" fmla="*/ 120440 h 856163"/>
              <a:gd name="connsiteX2" fmla="*/ 37365 w 1569158"/>
              <a:gd name="connsiteY2" fmla="*/ 252846 h 856163"/>
              <a:gd name="connsiteX3" fmla="*/ 342165 w 1569158"/>
              <a:gd name="connsiteY3" fmla="*/ 793173 h 856163"/>
              <a:gd name="connsiteX4" fmla="*/ 1405462 w 1569158"/>
              <a:gd name="connsiteY4" fmla="*/ 704405 h 856163"/>
              <a:gd name="connsiteX5" fmla="*/ 1264647 w 1569158"/>
              <a:gd name="connsiteY5" fmla="*/ 0 h 856163"/>
              <a:gd name="connsiteX0" fmla="*/ 1569158 w 1569158"/>
              <a:gd name="connsiteY0" fmla="*/ 217343 h 849653"/>
              <a:gd name="connsiteX1" fmla="*/ 688530 w 1569158"/>
              <a:gd name="connsiteY1" fmla="*/ 120440 h 849653"/>
              <a:gd name="connsiteX2" fmla="*/ 37365 w 1569158"/>
              <a:gd name="connsiteY2" fmla="*/ 252846 h 849653"/>
              <a:gd name="connsiteX3" fmla="*/ 342165 w 1569158"/>
              <a:gd name="connsiteY3" fmla="*/ 793173 h 849653"/>
              <a:gd name="connsiteX4" fmla="*/ 1405462 w 1569158"/>
              <a:gd name="connsiteY4" fmla="*/ 704405 h 849653"/>
              <a:gd name="connsiteX5" fmla="*/ 1264647 w 1569158"/>
              <a:gd name="connsiteY5" fmla="*/ 0 h 849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9158" h="849653">
                <a:moveTo>
                  <a:pt x="1569158" y="217343"/>
                </a:moveTo>
                <a:cubicBezTo>
                  <a:pt x="1435231" y="180397"/>
                  <a:pt x="943829" y="114523"/>
                  <a:pt x="688530" y="120440"/>
                </a:cubicBezTo>
                <a:cubicBezTo>
                  <a:pt x="433231" y="126357"/>
                  <a:pt x="95092" y="140724"/>
                  <a:pt x="37365" y="252846"/>
                </a:cubicBezTo>
                <a:cubicBezTo>
                  <a:pt x="-20362" y="364968"/>
                  <a:pt x="-66117" y="698418"/>
                  <a:pt x="342165" y="793173"/>
                </a:cubicBezTo>
                <a:cubicBezTo>
                  <a:pt x="750447" y="887928"/>
                  <a:pt x="1124741" y="866795"/>
                  <a:pt x="1405462" y="704405"/>
                </a:cubicBezTo>
                <a:cubicBezTo>
                  <a:pt x="1544719" y="402468"/>
                  <a:pt x="1397420" y="311727"/>
                  <a:pt x="1264647" y="0"/>
                </a:cubicBezTo>
              </a:path>
            </a:pathLst>
          </a:custGeom>
          <a:noFill/>
          <a:ln w="57150" cap="flat" cmpd="sng" algn="ctr">
            <a:solidFill>
              <a:srgbClr val="33CC33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/>
          </a:p>
        </p:txBody>
      </p:sp>
      <p:sp>
        <p:nvSpPr>
          <p:cNvPr id="81" name="Freeform 80"/>
          <p:cNvSpPr/>
          <p:nvPr/>
        </p:nvSpPr>
        <p:spPr bwMode="auto">
          <a:xfrm>
            <a:off x="12980395" y="2729913"/>
            <a:ext cx="1035666" cy="531669"/>
          </a:xfrm>
          <a:custGeom>
            <a:avLst/>
            <a:gdLst>
              <a:gd name="connsiteX0" fmla="*/ 1468562 w 1525162"/>
              <a:gd name="connsiteY0" fmla="*/ 263237 h 880725"/>
              <a:gd name="connsiteX1" fmla="*/ 1440853 w 1525162"/>
              <a:gd name="connsiteY1" fmla="*/ 207818 h 880725"/>
              <a:gd name="connsiteX2" fmla="*/ 664999 w 1525162"/>
              <a:gd name="connsiteY2" fmla="*/ 41564 h 880725"/>
              <a:gd name="connsiteX3" fmla="*/ 13835 w 1525162"/>
              <a:gd name="connsiteY3" fmla="*/ 290946 h 880725"/>
              <a:gd name="connsiteX4" fmla="*/ 318635 w 1525162"/>
              <a:gd name="connsiteY4" fmla="*/ 831273 h 880725"/>
              <a:gd name="connsiteX5" fmla="*/ 1426999 w 1525162"/>
              <a:gd name="connsiteY5" fmla="*/ 762000 h 880725"/>
              <a:gd name="connsiteX6" fmla="*/ 1330017 w 1525162"/>
              <a:gd name="connsiteY6" fmla="*/ 0 h 880725"/>
              <a:gd name="connsiteX0" fmla="*/ 1440853 w 1506282"/>
              <a:gd name="connsiteY0" fmla="*/ 207818 h 880725"/>
              <a:gd name="connsiteX1" fmla="*/ 664999 w 1506282"/>
              <a:gd name="connsiteY1" fmla="*/ 41564 h 880725"/>
              <a:gd name="connsiteX2" fmla="*/ 13835 w 1506282"/>
              <a:gd name="connsiteY2" fmla="*/ 290946 h 880725"/>
              <a:gd name="connsiteX3" fmla="*/ 318635 w 1506282"/>
              <a:gd name="connsiteY3" fmla="*/ 831273 h 880725"/>
              <a:gd name="connsiteX4" fmla="*/ 1426999 w 1506282"/>
              <a:gd name="connsiteY4" fmla="*/ 762000 h 880725"/>
              <a:gd name="connsiteX5" fmla="*/ 1330017 w 1506282"/>
              <a:gd name="connsiteY5" fmla="*/ 0 h 880725"/>
              <a:gd name="connsiteX0" fmla="*/ 1505843 w 1506282"/>
              <a:gd name="connsiteY0" fmla="*/ 157235 h 880725"/>
              <a:gd name="connsiteX1" fmla="*/ 664999 w 1506282"/>
              <a:gd name="connsiteY1" fmla="*/ 41564 h 880725"/>
              <a:gd name="connsiteX2" fmla="*/ 13835 w 1506282"/>
              <a:gd name="connsiteY2" fmla="*/ 290946 h 880725"/>
              <a:gd name="connsiteX3" fmla="*/ 318635 w 1506282"/>
              <a:gd name="connsiteY3" fmla="*/ 831273 h 880725"/>
              <a:gd name="connsiteX4" fmla="*/ 1426999 w 1506282"/>
              <a:gd name="connsiteY4" fmla="*/ 762000 h 880725"/>
              <a:gd name="connsiteX5" fmla="*/ 1330017 w 1506282"/>
              <a:gd name="connsiteY5" fmla="*/ 0 h 880725"/>
              <a:gd name="connsiteX0" fmla="*/ 1523048 w 1530316"/>
              <a:gd name="connsiteY0" fmla="*/ 157235 h 916196"/>
              <a:gd name="connsiteX1" fmla="*/ 682204 w 1530316"/>
              <a:gd name="connsiteY1" fmla="*/ 41564 h 916196"/>
              <a:gd name="connsiteX2" fmla="*/ 31040 w 1530316"/>
              <a:gd name="connsiteY2" fmla="*/ 290946 h 916196"/>
              <a:gd name="connsiteX3" fmla="*/ 243668 w 1530316"/>
              <a:gd name="connsiteY3" fmla="*/ 879022 h 916196"/>
              <a:gd name="connsiteX4" fmla="*/ 1444204 w 1530316"/>
              <a:gd name="connsiteY4" fmla="*/ 762000 h 916196"/>
              <a:gd name="connsiteX5" fmla="*/ 1347222 w 1530316"/>
              <a:gd name="connsiteY5" fmla="*/ 0 h 916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30316" h="916196">
                <a:moveTo>
                  <a:pt x="1523048" y="157235"/>
                </a:moveTo>
                <a:cubicBezTo>
                  <a:pt x="1389121" y="120289"/>
                  <a:pt x="930872" y="19279"/>
                  <a:pt x="682204" y="41564"/>
                </a:cubicBezTo>
                <a:cubicBezTo>
                  <a:pt x="433536" y="63849"/>
                  <a:pt x="104129" y="151370"/>
                  <a:pt x="31040" y="290946"/>
                </a:cubicBezTo>
                <a:cubicBezTo>
                  <a:pt x="-42049" y="430522"/>
                  <a:pt x="8141" y="800513"/>
                  <a:pt x="243668" y="879022"/>
                </a:cubicBezTo>
                <a:cubicBezTo>
                  <a:pt x="479195" y="957531"/>
                  <a:pt x="1260278" y="908504"/>
                  <a:pt x="1444204" y="762000"/>
                </a:cubicBezTo>
                <a:cubicBezTo>
                  <a:pt x="1628130" y="615496"/>
                  <a:pt x="1479995" y="311727"/>
                  <a:pt x="1347222" y="0"/>
                </a:cubicBezTo>
              </a:path>
            </a:pathLst>
          </a:custGeom>
          <a:noFill/>
          <a:ln w="57150" cap="flat" cmpd="sng" algn="ctr">
            <a:solidFill>
              <a:srgbClr val="CC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/>
          </a:p>
        </p:txBody>
      </p:sp>
      <p:sp>
        <p:nvSpPr>
          <p:cNvPr id="82" name="Freeform 81"/>
          <p:cNvSpPr/>
          <p:nvPr/>
        </p:nvSpPr>
        <p:spPr bwMode="auto">
          <a:xfrm rot="16200000">
            <a:off x="13342607" y="3304994"/>
            <a:ext cx="473139" cy="1252985"/>
          </a:xfrm>
          <a:custGeom>
            <a:avLst/>
            <a:gdLst>
              <a:gd name="connsiteX0" fmla="*/ 1468562 w 1525162"/>
              <a:gd name="connsiteY0" fmla="*/ 263237 h 880725"/>
              <a:gd name="connsiteX1" fmla="*/ 1440853 w 1525162"/>
              <a:gd name="connsiteY1" fmla="*/ 207818 h 880725"/>
              <a:gd name="connsiteX2" fmla="*/ 664999 w 1525162"/>
              <a:gd name="connsiteY2" fmla="*/ 41564 h 880725"/>
              <a:gd name="connsiteX3" fmla="*/ 13835 w 1525162"/>
              <a:gd name="connsiteY3" fmla="*/ 290946 h 880725"/>
              <a:gd name="connsiteX4" fmla="*/ 318635 w 1525162"/>
              <a:gd name="connsiteY4" fmla="*/ 831273 h 880725"/>
              <a:gd name="connsiteX5" fmla="*/ 1426999 w 1525162"/>
              <a:gd name="connsiteY5" fmla="*/ 762000 h 880725"/>
              <a:gd name="connsiteX6" fmla="*/ 1330017 w 1525162"/>
              <a:gd name="connsiteY6" fmla="*/ 0 h 880725"/>
              <a:gd name="connsiteX0" fmla="*/ 1440853 w 1506282"/>
              <a:gd name="connsiteY0" fmla="*/ 207818 h 880725"/>
              <a:gd name="connsiteX1" fmla="*/ 664999 w 1506282"/>
              <a:gd name="connsiteY1" fmla="*/ 41564 h 880725"/>
              <a:gd name="connsiteX2" fmla="*/ 13835 w 1506282"/>
              <a:gd name="connsiteY2" fmla="*/ 290946 h 880725"/>
              <a:gd name="connsiteX3" fmla="*/ 318635 w 1506282"/>
              <a:gd name="connsiteY3" fmla="*/ 831273 h 880725"/>
              <a:gd name="connsiteX4" fmla="*/ 1426999 w 1506282"/>
              <a:gd name="connsiteY4" fmla="*/ 762000 h 880725"/>
              <a:gd name="connsiteX5" fmla="*/ 1330017 w 1506282"/>
              <a:gd name="connsiteY5" fmla="*/ 0 h 880725"/>
              <a:gd name="connsiteX0" fmla="*/ 1505843 w 1506282"/>
              <a:gd name="connsiteY0" fmla="*/ 157235 h 880725"/>
              <a:gd name="connsiteX1" fmla="*/ 664999 w 1506282"/>
              <a:gd name="connsiteY1" fmla="*/ 41564 h 880725"/>
              <a:gd name="connsiteX2" fmla="*/ 13835 w 1506282"/>
              <a:gd name="connsiteY2" fmla="*/ 290946 h 880725"/>
              <a:gd name="connsiteX3" fmla="*/ 318635 w 1506282"/>
              <a:gd name="connsiteY3" fmla="*/ 831273 h 880725"/>
              <a:gd name="connsiteX4" fmla="*/ 1426999 w 1506282"/>
              <a:gd name="connsiteY4" fmla="*/ 762000 h 880725"/>
              <a:gd name="connsiteX5" fmla="*/ 1330017 w 1506282"/>
              <a:gd name="connsiteY5" fmla="*/ 0 h 880725"/>
              <a:gd name="connsiteX0" fmla="*/ 1368369 w 1368808"/>
              <a:gd name="connsiteY0" fmla="*/ 157235 h 878624"/>
              <a:gd name="connsiteX1" fmla="*/ 527525 w 1368808"/>
              <a:gd name="connsiteY1" fmla="*/ 41564 h 878624"/>
              <a:gd name="connsiteX2" fmla="*/ 34181 w 1368808"/>
              <a:gd name="connsiteY2" fmla="*/ 320374 h 878624"/>
              <a:gd name="connsiteX3" fmla="*/ 181161 w 1368808"/>
              <a:gd name="connsiteY3" fmla="*/ 831273 h 878624"/>
              <a:gd name="connsiteX4" fmla="*/ 1289525 w 1368808"/>
              <a:gd name="connsiteY4" fmla="*/ 762000 h 878624"/>
              <a:gd name="connsiteX5" fmla="*/ 1192543 w 1368808"/>
              <a:gd name="connsiteY5" fmla="*/ 0 h 878624"/>
              <a:gd name="connsiteX0" fmla="*/ 1368369 w 1368808"/>
              <a:gd name="connsiteY0" fmla="*/ 157235 h 878624"/>
              <a:gd name="connsiteX1" fmla="*/ 527525 w 1368808"/>
              <a:gd name="connsiteY1" fmla="*/ 41564 h 878624"/>
              <a:gd name="connsiteX2" fmla="*/ 34181 w 1368808"/>
              <a:gd name="connsiteY2" fmla="*/ 320374 h 878624"/>
              <a:gd name="connsiteX3" fmla="*/ 181161 w 1368808"/>
              <a:gd name="connsiteY3" fmla="*/ 831273 h 878624"/>
              <a:gd name="connsiteX4" fmla="*/ 1289525 w 1368808"/>
              <a:gd name="connsiteY4" fmla="*/ 762000 h 878624"/>
              <a:gd name="connsiteX5" fmla="*/ 1192543 w 1368808"/>
              <a:gd name="connsiteY5" fmla="*/ 0 h 878624"/>
              <a:gd name="connsiteX0" fmla="*/ 1368369 w 1368808"/>
              <a:gd name="connsiteY0" fmla="*/ 157235 h 878624"/>
              <a:gd name="connsiteX1" fmla="*/ 527525 w 1368808"/>
              <a:gd name="connsiteY1" fmla="*/ 41564 h 878624"/>
              <a:gd name="connsiteX2" fmla="*/ 34180 w 1368808"/>
              <a:gd name="connsiteY2" fmla="*/ 320374 h 878624"/>
              <a:gd name="connsiteX3" fmla="*/ 181161 w 1368808"/>
              <a:gd name="connsiteY3" fmla="*/ 831273 h 878624"/>
              <a:gd name="connsiteX4" fmla="*/ 1289525 w 1368808"/>
              <a:gd name="connsiteY4" fmla="*/ 762000 h 878624"/>
              <a:gd name="connsiteX5" fmla="*/ 1192543 w 1368808"/>
              <a:gd name="connsiteY5" fmla="*/ 0 h 878624"/>
              <a:gd name="connsiteX0" fmla="*/ 1353987 w 1354426"/>
              <a:gd name="connsiteY0" fmla="*/ 157235 h 921334"/>
              <a:gd name="connsiteX1" fmla="*/ 513143 w 1354426"/>
              <a:gd name="connsiteY1" fmla="*/ 41564 h 921334"/>
              <a:gd name="connsiteX2" fmla="*/ 19798 w 1354426"/>
              <a:gd name="connsiteY2" fmla="*/ 320374 h 921334"/>
              <a:gd name="connsiteX3" fmla="*/ 166779 w 1354426"/>
              <a:gd name="connsiteY3" fmla="*/ 831273 h 921334"/>
              <a:gd name="connsiteX4" fmla="*/ 1275143 w 1354426"/>
              <a:gd name="connsiteY4" fmla="*/ 762000 h 921334"/>
              <a:gd name="connsiteX5" fmla="*/ 1178161 w 1354426"/>
              <a:gd name="connsiteY5" fmla="*/ 0 h 921334"/>
              <a:gd name="connsiteX0" fmla="*/ 1346987 w 1347426"/>
              <a:gd name="connsiteY0" fmla="*/ 157235 h 887060"/>
              <a:gd name="connsiteX1" fmla="*/ 506143 w 1347426"/>
              <a:gd name="connsiteY1" fmla="*/ 41564 h 887060"/>
              <a:gd name="connsiteX2" fmla="*/ 12798 w 1347426"/>
              <a:gd name="connsiteY2" fmla="*/ 320374 h 887060"/>
              <a:gd name="connsiteX3" fmla="*/ 159779 w 1347426"/>
              <a:gd name="connsiteY3" fmla="*/ 831273 h 887060"/>
              <a:gd name="connsiteX4" fmla="*/ 1268143 w 1347426"/>
              <a:gd name="connsiteY4" fmla="*/ 762000 h 887060"/>
              <a:gd name="connsiteX5" fmla="*/ 1171161 w 1347426"/>
              <a:gd name="connsiteY5" fmla="*/ 0 h 887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47426" h="887060">
                <a:moveTo>
                  <a:pt x="1346987" y="157235"/>
                </a:moveTo>
                <a:cubicBezTo>
                  <a:pt x="1213060" y="120289"/>
                  <a:pt x="728508" y="14374"/>
                  <a:pt x="506143" y="41564"/>
                </a:cubicBezTo>
                <a:cubicBezTo>
                  <a:pt x="283778" y="68754"/>
                  <a:pt x="70525" y="169139"/>
                  <a:pt x="12798" y="320374"/>
                </a:cubicBezTo>
                <a:cubicBezTo>
                  <a:pt x="-44929" y="471609"/>
                  <a:pt x="108376" y="738053"/>
                  <a:pt x="159779" y="831273"/>
                </a:cubicBezTo>
                <a:cubicBezTo>
                  <a:pt x="211182" y="924493"/>
                  <a:pt x="1099579" y="900545"/>
                  <a:pt x="1268143" y="762000"/>
                </a:cubicBezTo>
                <a:cubicBezTo>
                  <a:pt x="1436707" y="623455"/>
                  <a:pt x="1303934" y="311727"/>
                  <a:pt x="1171161" y="0"/>
                </a:cubicBezTo>
              </a:path>
            </a:pathLst>
          </a:cu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3332462" y="3215751"/>
            <a:ext cx="10516888" cy="400110"/>
            <a:chOff x="3332462" y="3174185"/>
            <a:chExt cx="10516888" cy="400110"/>
          </a:xfrm>
        </p:grpSpPr>
        <p:sp>
          <p:nvSpPr>
            <p:cNvPr id="48" name="Line 76"/>
            <p:cNvSpPr>
              <a:spLocks noChangeShapeType="1"/>
            </p:cNvSpPr>
            <p:nvPr/>
          </p:nvSpPr>
          <p:spPr bwMode="auto">
            <a:xfrm>
              <a:off x="3332462" y="3374240"/>
              <a:ext cx="1871487" cy="0"/>
            </a:xfrm>
            <a:prstGeom prst="line">
              <a:avLst/>
            </a:prstGeom>
            <a:noFill/>
            <a:ln w="76200" cap="flat">
              <a:solidFill>
                <a:srgbClr val="000000"/>
              </a:solidFill>
              <a:prstDash val="solid"/>
              <a:round/>
              <a:headEnd type="stealth" w="sm" len="sm"/>
              <a:tailEnd type="none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49" name="Rectangle 56"/>
            <p:cNvSpPr>
              <a:spLocks noChangeArrowheads="1"/>
            </p:cNvSpPr>
            <p:nvPr/>
          </p:nvSpPr>
          <p:spPr bwMode="auto">
            <a:xfrm>
              <a:off x="7077924" y="3174185"/>
              <a:ext cx="115576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beneficial</a:t>
              </a:r>
              <a:endParaRPr lang="en-US" altLang="en-US" sz="1800" u="none" dirty="0"/>
            </a:p>
          </p:txBody>
        </p:sp>
        <p:sp>
          <p:nvSpPr>
            <p:cNvPr id="55" name="Rectangle 56"/>
            <p:cNvSpPr>
              <a:spLocks noChangeArrowheads="1"/>
            </p:cNvSpPr>
            <p:nvPr/>
          </p:nvSpPr>
          <p:spPr bwMode="auto">
            <a:xfrm>
              <a:off x="8949086" y="3174185"/>
              <a:ext cx="294631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/>
              <a:r>
                <a:rPr lang="en-US" altLang="en-US" b="1" u="none" dirty="0">
                  <a:solidFill>
                    <a:srgbClr val="000000"/>
                  </a:solidFill>
                  <a:latin typeface="Arial Narrow" panose="020B0606020202030204" pitchFamily="34" charset="0"/>
                  <a:sym typeface="Symbol" panose="05050102010706020507" pitchFamily="18" charset="2"/>
                </a:rPr>
                <a:t></a:t>
              </a:r>
              <a:r>
                <a:rPr lang="en-US" altLang="en-US" b="1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 </a:t>
              </a:r>
              <a:r>
                <a:rPr lang="en-US" altLang="en-US" u="none" dirty="0" smtClean="0">
                  <a:solidFill>
                    <a:srgbClr val="000000"/>
                  </a:solidFill>
                  <a:latin typeface="Arial Narrow" panose="020B0606020202030204" pitchFamily="34" charset="0"/>
                </a:rPr>
                <a:t>possibly </a:t>
              </a:r>
              <a:r>
                <a: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trivial/harmful</a:t>
              </a:r>
              <a:endParaRPr lang="en-US" altLang="en-US" sz="1800" u="none" dirty="0"/>
            </a:p>
          </p:txBody>
        </p:sp>
        <p:sp>
          <p:nvSpPr>
            <p:cNvPr id="85" name="Rectangle 56"/>
            <p:cNvSpPr>
              <a:spLocks noChangeArrowheads="1"/>
            </p:cNvSpPr>
            <p:nvPr/>
          </p:nvSpPr>
          <p:spPr bwMode="auto">
            <a:xfrm>
              <a:off x="13043039" y="3174185"/>
              <a:ext cx="806311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u="none" dirty="0">
                  <a:solidFill>
                    <a:srgbClr val="000000"/>
                  </a:solidFill>
                  <a:latin typeface="Arial Narrow" panose="020B0606020202030204" pitchFamily="34" charset="0"/>
                </a:rPr>
                <a:t>0 (0%)</a:t>
              </a:r>
              <a:endParaRPr lang="en-US" altLang="en-US" sz="1800" u="none" dirty="0"/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10053874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 bldLvl="3" autoUpdateAnimBg="0"/>
      <p:bldP spid="39" grpId="0"/>
      <p:bldP spid="78" grpId="0"/>
      <p:bldP spid="69" grpId="0" animBg="1"/>
      <p:bldP spid="81" grpId="0" animBg="1"/>
      <p:bldP spid="8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75259" y="230914"/>
            <a:ext cx="12466514" cy="7998686"/>
          </a:xfr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1440" tIns="8280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105000"/>
              </a:lnSpc>
              <a:buNone/>
            </a:pPr>
            <a:r>
              <a:rPr lang="en-US" b="1" dirty="0" smtClean="0"/>
              <a:t>Summary</a:t>
            </a:r>
          </a:p>
          <a:p>
            <a:pPr>
              <a:lnSpc>
                <a:spcPct val="105000"/>
              </a:lnSpc>
            </a:pPr>
            <a:r>
              <a:rPr lang="en-US" dirty="0" smtClean="0"/>
              <a:t>I have </a:t>
            </a:r>
            <a:r>
              <a:rPr lang="en-US" dirty="0" smtClean="0"/>
              <a:t>used hypothesis tests to show that statistical significance and </a:t>
            </a:r>
            <a:r>
              <a:rPr lang="en-US" dirty="0" smtClean="0"/>
              <a:t>non-significance </a:t>
            </a:r>
            <a:r>
              <a:rPr lang="en-US" dirty="0" smtClean="0"/>
              <a:t>produced an unacceptably high prevalence of </a:t>
            </a:r>
            <a:r>
              <a:rPr lang="en-US" dirty="0" smtClean="0"/>
              <a:t>misleading </a:t>
            </a:r>
            <a:r>
              <a:rPr lang="en-US" dirty="0" smtClean="0"/>
              <a:t>conclusions about effect magnitudes at this conference.</a:t>
            </a:r>
          </a:p>
          <a:p>
            <a:pPr lvl="1">
              <a:lnSpc>
                <a:spcPct val="105000"/>
              </a:lnSpc>
            </a:pPr>
            <a:r>
              <a:rPr lang="en-US" dirty="0" smtClean="0"/>
              <a:t>In my experience, there is a similar prevalence of misleading </a:t>
            </a:r>
            <a:r>
              <a:rPr lang="en-US" dirty="0" smtClean="0"/>
              <a:t>conclusions </a:t>
            </a:r>
            <a:r>
              <a:rPr lang="en-US" dirty="0" smtClean="0"/>
              <a:t>in published articles.</a:t>
            </a:r>
          </a:p>
          <a:p>
            <a:pPr>
              <a:lnSpc>
                <a:spcPct val="105000"/>
              </a:lnSpc>
            </a:pPr>
            <a:r>
              <a:rPr lang="en-US" dirty="0" smtClean="0"/>
              <a:t>Conclusions with MBD are consistent with the hypothesis tests, and </a:t>
            </a:r>
            <a:r>
              <a:rPr lang="en-US" dirty="0" smtClean="0"/>
              <a:t>the </a:t>
            </a:r>
            <a:r>
              <a:rPr lang="en-US" dirty="0"/>
              <a:t>probabilistic assessments of </a:t>
            </a:r>
            <a:r>
              <a:rPr lang="en-US" dirty="0" smtClean="0"/>
              <a:t>magnitude are easier to understand and realistic.</a:t>
            </a:r>
          </a:p>
          <a:p>
            <a:pPr lvl="1">
              <a:lnSpc>
                <a:spcPct val="105000"/>
              </a:lnSpc>
            </a:pPr>
            <a:r>
              <a:rPr lang="en-US" dirty="0" smtClean="0"/>
              <a:t>MBD is also more useful for clinically or practically relevant effects, </a:t>
            </a:r>
            <a:br>
              <a:rPr lang="en-US" dirty="0" smtClean="0"/>
            </a:br>
            <a:r>
              <a:rPr lang="en-US" dirty="0" smtClean="0"/>
              <a:t>especially when </a:t>
            </a:r>
            <a:r>
              <a:rPr lang="en-US" dirty="0"/>
              <a:t>the hypothesis of harm but not of benefit </a:t>
            </a:r>
            <a:r>
              <a:rPr lang="en-US" dirty="0" smtClean="0"/>
              <a:t>is </a:t>
            </a:r>
            <a:r>
              <a:rPr lang="en-US" dirty="0"/>
              <a:t>rejected.</a:t>
            </a:r>
          </a:p>
          <a:p>
            <a:pPr>
              <a:lnSpc>
                <a:spcPct val="105000"/>
              </a:lnSpc>
            </a:pPr>
            <a:r>
              <a:rPr lang="en-US" dirty="0" smtClean="0"/>
              <a:t>Researchers </a:t>
            </a:r>
            <a:r>
              <a:rPr lang="en-US" dirty="0"/>
              <a:t>should </a:t>
            </a:r>
            <a:r>
              <a:rPr lang="en-US" dirty="0" smtClean="0"/>
              <a:t>therefore account </a:t>
            </a:r>
            <a:r>
              <a:rPr lang="en-US" dirty="0"/>
              <a:t>for sampling variation by replacing the nil-hypothesis test with tests of substantial and non-substantial </a:t>
            </a:r>
            <a:r>
              <a:rPr lang="en-US" dirty="0" smtClean="0"/>
              <a:t>magnitudes, </a:t>
            </a:r>
            <a:r>
              <a:rPr lang="en-US" dirty="0"/>
              <a:t>or </a:t>
            </a:r>
            <a:r>
              <a:rPr lang="en-US" dirty="0" smtClean="0"/>
              <a:t>equivalently (and preferably) MBD.</a:t>
            </a:r>
          </a:p>
          <a:p>
            <a:pPr>
              <a:lnSpc>
                <a:spcPct val="105000"/>
              </a:lnSpc>
            </a:pPr>
            <a:r>
              <a:rPr lang="en-US" dirty="0" smtClean="0"/>
              <a:t>This slideshow is based on a full article in the 2021 issue of Sportscience at https://sportsci.org.</a:t>
            </a:r>
          </a:p>
          <a:p>
            <a:pPr>
              <a:lnSpc>
                <a:spcPct val="105000"/>
              </a:lnSpc>
            </a:pPr>
            <a:r>
              <a:rPr lang="en-US" dirty="0" smtClean="0"/>
              <a:t>See articles in the 2020 issue for evidence that MBD is equivalent to hypothesis tests.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835657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uiExpand="1" build="p" bldLvl="3" autoUpdateAnimBg="0"/>
    </p:bldLst>
  </p:timing>
  <p:extLst mod="1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5|1.5|1.7|3.4|4.1|5.9|9.9|2.6|8.2|10.3|11.3|10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|3.1|1.4|1.9|4.2|3.2|7.6|3.5|8.5|0.8|6.8|2.3|0.9|14.6|3|0.7|6.8|6.9|1.5|5.8|1.8|2.9|4.8|1.7|4.1|2.6|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9.5|2.1|8.6|16.5|6|4.4|10.8|2.8|3.1|19.9|11.3|3.2|3.6|2.1|2.8|5.9|4.7|7.8|8.9|10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2.7|3.4|0.9|7.7|6.3|5|1.1|12.6|2.7|1.6|9.9|6.9|2.5|3.5|2.2|2.1|3.6|1.7|7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6.1|0.8|9.8|5.4|0.9|6.2|8|5.9|3.7|1.3|2.2|1.4|3.5|4.9|2.7|1.5|5.1|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1|1.7|7|4.8|9.1|10.8|13.9|4.8"/>
</p:tagLst>
</file>

<file path=ppt/theme/theme1.xml><?xml version="1.0" encoding="utf-8"?>
<a:theme xmlns:a="http://schemas.openxmlformats.org/drawingml/2006/main" name="Default Design">
  <a:themeElements>
    <a:clrScheme name="Default Design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CBCBCB"/>
      </a:accent1>
      <a:accent2>
        <a:srgbClr val="C0C0C0"/>
      </a:accent2>
      <a:accent3>
        <a:srgbClr val="FFFFFF"/>
      </a:accent3>
      <a:accent4>
        <a:srgbClr val="000000"/>
      </a:accent4>
      <a:accent5>
        <a:srgbClr val="E2E2E2"/>
      </a:accent5>
      <a:accent6>
        <a:srgbClr val="AEAEAE"/>
      </a:accent6>
      <a:hlink>
        <a:srgbClr val="4D4D4D"/>
      </a:hlink>
      <a:folHlink>
        <a:srgbClr val="868686"/>
      </a:folHlink>
    </a:clrScheme>
    <a:fontScheme name="Default Design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CCECFF"/>
        </a:lt1>
        <a:dk2>
          <a:srgbClr val="000066"/>
        </a:dk2>
        <a:lt2>
          <a:srgbClr val="6699FF"/>
        </a:lt2>
        <a:accent1>
          <a:srgbClr val="33CCCC"/>
        </a:accent1>
        <a:accent2>
          <a:srgbClr val="0099FF"/>
        </a:accent2>
        <a:accent3>
          <a:srgbClr val="E2F4FF"/>
        </a:accent3>
        <a:accent4>
          <a:srgbClr val="000000"/>
        </a:accent4>
        <a:accent5>
          <a:srgbClr val="ADE2E2"/>
        </a:accent5>
        <a:accent6>
          <a:srgbClr val="008AE7"/>
        </a:accent6>
        <a:hlink>
          <a:srgbClr val="FFFFFF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66"/>
        </a:dk2>
        <a:lt2>
          <a:srgbClr val="FFCC66"/>
        </a:lt2>
        <a:accent1>
          <a:srgbClr val="FF9900"/>
        </a:accent1>
        <a:accent2>
          <a:srgbClr val="000044"/>
        </a:accent2>
        <a:accent3>
          <a:srgbClr val="AAAAB8"/>
        </a:accent3>
        <a:accent4>
          <a:srgbClr val="DADADA"/>
        </a:accent4>
        <a:accent5>
          <a:srgbClr val="FFCAAA"/>
        </a:accent5>
        <a:accent6>
          <a:srgbClr val="00003D"/>
        </a:accent6>
        <a:hlink>
          <a:srgbClr val="3366FF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AEAEAE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660033"/>
        </a:dk2>
        <a:lt2>
          <a:srgbClr val="FFCC66"/>
        </a:lt2>
        <a:accent1>
          <a:srgbClr val="FF9900"/>
        </a:accent1>
        <a:accent2>
          <a:srgbClr val="440022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3D001E"/>
        </a:accent6>
        <a:hlink>
          <a:srgbClr val="B20059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663300"/>
        </a:dk2>
        <a:lt2>
          <a:srgbClr val="FFCC66"/>
        </a:lt2>
        <a:accent1>
          <a:srgbClr val="FF9900"/>
        </a:accent1>
        <a:accent2>
          <a:srgbClr val="361B00"/>
        </a:accent2>
        <a:accent3>
          <a:srgbClr val="B8ADAA"/>
        </a:accent3>
        <a:accent4>
          <a:srgbClr val="DADADA"/>
        </a:accent4>
        <a:accent5>
          <a:srgbClr val="FFCAAA"/>
        </a:accent5>
        <a:accent6>
          <a:srgbClr val="301700"/>
        </a:accent6>
        <a:hlink>
          <a:srgbClr val="996633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3300"/>
        </a:dk2>
        <a:lt2>
          <a:srgbClr val="FFCC66"/>
        </a:lt2>
        <a:accent1>
          <a:srgbClr val="CC9900"/>
        </a:accent1>
        <a:accent2>
          <a:srgbClr val="001600"/>
        </a:accent2>
        <a:accent3>
          <a:srgbClr val="AAADAA"/>
        </a:accent3>
        <a:accent4>
          <a:srgbClr val="DADADA"/>
        </a:accent4>
        <a:accent5>
          <a:srgbClr val="E2CAAA"/>
        </a:accent5>
        <a:accent6>
          <a:srgbClr val="001300"/>
        </a:accent6>
        <a:hlink>
          <a:srgbClr val="0066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CBCBCB"/>
      </a:accent1>
      <a:accent2>
        <a:srgbClr val="C0C0C0"/>
      </a:accent2>
      <a:accent3>
        <a:srgbClr val="FFFFFF"/>
      </a:accent3>
      <a:accent4>
        <a:srgbClr val="000000"/>
      </a:accent4>
      <a:accent5>
        <a:srgbClr val="E2E2E2"/>
      </a:accent5>
      <a:accent6>
        <a:srgbClr val="AEAEAE"/>
      </a:accent6>
      <a:hlink>
        <a:srgbClr val="4D4D4D"/>
      </a:hlink>
      <a:folHlink>
        <a:srgbClr val="868686"/>
      </a:folHlink>
    </a:clrScheme>
    <a:fontScheme name="Default Design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6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CCECFF"/>
        </a:lt1>
        <a:dk2>
          <a:srgbClr val="000066"/>
        </a:dk2>
        <a:lt2>
          <a:srgbClr val="6699FF"/>
        </a:lt2>
        <a:accent1>
          <a:srgbClr val="33CCCC"/>
        </a:accent1>
        <a:accent2>
          <a:srgbClr val="0099FF"/>
        </a:accent2>
        <a:accent3>
          <a:srgbClr val="E2F4FF"/>
        </a:accent3>
        <a:accent4>
          <a:srgbClr val="000000"/>
        </a:accent4>
        <a:accent5>
          <a:srgbClr val="ADE2E2"/>
        </a:accent5>
        <a:accent6>
          <a:srgbClr val="008AE7"/>
        </a:accent6>
        <a:hlink>
          <a:srgbClr val="FFFFFF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66"/>
        </a:dk2>
        <a:lt2>
          <a:srgbClr val="FFCC66"/>
        </a:lt2>
        <a:accent1>
          <a:srgbClr val="FF9900"/>
        </a:accent1>
        <a:accent2>
          <a:srgbClr val="000044"/>
        </a:accent2>
        <a:accent3>
          <a:srgbClr val="AAAAB8"/>
        </a:accent3>
        <a:accent4>
          <a:srgbClr val="DADADA"/>
        </a:accent4>
        <a:accent5>
          <a:srgbClr val="FFCAAA"/>
        </a:accent5>
        <a:accent6>
          <a:srgbClr val="00003D"/>
        </a:accent6>
        <a:hlink>
          <a:srgbClr val="3366FF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CBCBCB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AEAEAE"/>
        </a:accent6>
        <a:hlink>
          <a:srgbClr val="4D4D4D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660033"/>
        </a:dk2>
        <a:lt2>
          <a:srgbClr val="FFCC66"/>
        </a:lt2>
        <a:accent1>
          <a:srgbClr val="FF9900"/>
        </a:accent1>
        <a:accent2>
          <a:srgbClr val="440022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3D001E"/>
        </a:accent6>
        <a:hlink>
          <a:srgbClr val="B20059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663300"/>
        </a:dk2>
        <a:lt2>
          <a:srgbClr val="FFCC66"/>
        </a:lt2>
        <a:accent1>
          <a:srgbClr val="FF9900"/>
        </a:accent1>
        <a:accent2>
          <a:srgbClr val="361B00"/>
        </a:accent2>
        <a:accent3>
          <a:srgbClr val="B8ADAA"/>
        </a:accent3>
        <a:accent4>
          <a:srgbClr val="DADADA"/>
        </a:accent4>
        <a:accent5>
          <a:srgbClr val="FFCAAA"/>
        </a:accent5>
        <a:accent6>
          <a:srgbClr val="301700"/>
        </a:accent6>
        <a:hlink>
          <a:srgbClr val="996633"/>
        </a:hlink>
        <a:folHlink>
          <a:srgbClr val="FF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3300"/>
        </a:dk2>
        <a:lt2>
          <a:srgbClr val="FFCC66"/>
        </a:lt2>
        <a:accent1>
          <a:srgbClr val="CC9900"/>
        </a:accent1>
        <a:accent2>
          <a:srgbClr val="001600"/>
        </a:accent2>
        <a:accent3>
          <a:srgbClr val="AAADAA"/>
        </a:accent3>
        <a:accent4>
          <a:srgbClr val="DADADA"/>
        </a:accent4>
        <a:accent5>
          <a:srgbClr val="E2CAAA"/>
        </a:accent5>
        <a:accent6>
          <a:srgbClr val="001300"/>
        </a:accent6>
        <a:hlink>
          <a:srgbClr val="0066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149056</TotalTime>
  <Words>1180</Words>
  <Application>Microsoft Office PowerPoint</Application>
  <PresentationFormat>Custom</PresentationFormat>
  <Paragraphs>195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Arial Narrow</vt:lpstr>
      <vt:lpstr>Symbol</vt:lpstr>
      <vt:lpstr>Times New Roman</vt:lpstr>
      <vt:lpstr>Default Design</vt:lpstr>
      <vt:lpstr>1_Default Design</vt:lpstr>
      <vt:lpstr>Misleading Conclusions Based on Statistical Significance and Non-significance at the 2020 ECSS Conference Will Hopkins, Victoria University, Melbourne, Australia Presented at the ECSS Annual Conference, 8-10 September 2021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Misleading conclusions for ECSS</dc:title>
  <dc:creator>Will Hopkins</dc:creator>
  <cp:lastModifiedBy>Will</cp:lastModifiedBy>
  <cp:revision>1309</cp:revision>
  <cp:lastPrinted>2001-02-09T23:28:35Z</cp:lastPrinted>
  <dcterms:created xsi:type="dcterms:W3CDTF">2000-10-24T19:26:03Z</dcterms:created>
  <dcterms:modified xsi:type="dcterms:W3CDTF">2021-08-19T22:07:23Z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7dc88d9-fa17-47eb-a208-3e66f59d50e5_Enabled">
    <vt:lpwstr>true</vt:lpwstr>
  </property>
  <property fmtid="{D5CDD505-2E9C-101B-9397-08002B2CF9AE}" pid="3" name="MSIP_Label_d7dc88d9-fa17-47eb-a208-3e66f59d50e5_SetDate">
    <vt:lpwstr>2021-06-03T22:04:01Z</vt:lpwstr>
  </property>
  <property fmtid="{D5CDD505-2E9C-101B-9397-08002B2CF9AE}" pid="4" name="MSIP_Label_d7dc88d9-fa17-47eb-a208-3e66f59d50e5_Method">
    <vt:lpwstr>Standard</vt:lpwstr>
  </property>
  <property fmtid="{D5CDD505-2E9C-101B-9397-08002B2CF9AE}" pid="5" name="MSIP_Label_d7dc88d9-fa17-47eb-a208-3e66f59d50e5_Name">
    <vt:lpwstr>Internal</vt:lpwstr>
  </property>
  <property fmtid="{D5CDD505-2E9C-101B-9397-08002B2CF9AE}" pid="6" name="MSIP_Label_d7dc88d9-fa17-47eb-a208-3e66f59d50e5_SiteId">
    <vt:lpwstr>d51ba343-9258-4ea6-9907-426d8c84ec12</vt:lpwstr>
  </property>
  <property fmtid="{D5CDD505-2E9C-101B-9397-08002B2CF9AE}" pid="7" name="MSIP_Label_d7dc88d9-fa17-47eb-a208-3e66f59d50e5_ActionId">
    <vt:lpwstr>1c18d352-0e6a-4e8d-8f20-20704654c10e</vt:lpwstr>
  </property>
  <property fmtid="{D5CDD505-2E9C-101B-9397-08002B2CF9AE}" pid="8" name="MSIP_Label_d7dc88d9-fa17-47eb-a208-3e66f59d50e5_ContentBits">
    <vt:lpwstr>0</vt:lpwstr>
  </property>
</Properties>
</file>